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59" r:id="rId3"/>
    <p:sldId id="294" r:id="rId4"/>
    <p:sldId id="360" r:id="rId5"/>
    <p:sldId id="358" r:id="rId6"/>
    <p:sldId id="363" r:id="rId7"/>
    <p:sldId id="362" r:id="rId8"/>
    <p:sldId id="361" r:id="rId9"/>
    <p:sldId id="299" r:id="rId10"/>
    <p:sldId id="364" r:id="rId11"/>
    <p:sldId id="258" r:id="rId12"/>
    <p:sldId id="300" r:id="rId13"/>
    <p:sldId id="302" r:id="rId14"/>
    <p:sldId id="260" r:id="rId15"/>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4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D48672F-AD20-4C34-8206-E37A08A87C2C}" type="datetimeFigureOut">
              <a:rPr kumimoji="1" lang="ja-JP" altLang="en-US" smtClean="0"/>
              <a:t>2016/3/16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E47C4A67-4E20-493B-B912-A2A7D4DCBDE4}" type="slidenum">
              <a:rPr kumimoji="1" lang="ja-JP" altLang="en-US" smtClean="0"/>
              <a:t>‹#›</a:t>
            </a:fld>
            <a:endParaRPr kumimoji="1" lang="ja-JP" altLang="en-US"/>
          </a:p>
        </p:txBody>
      </p:sp>
    </p:spTree>
    <p:extLst>
      <p:ext uri="{BB962C8B-B14F-4D97-AF65-F5344CB8AC3E}">
        <p14:creationId xmlns:p14="http://schemas.microsoft.com/office/powerpoint/2010/main" val="21901571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B9B2EA2-A3A2-4718-8E18-CFC4DDB4AFB9}" type="datetime1">
              <a:rPr kumimoji="1" lang="ja-JP" altLang="en-US" smtClean="0"/>
              <a:t>2016/3/16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62304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00D0E-B8FA-4E1E-8D41-F1D4D8118B27}" type="datetime1">
              <a:rPr kumimoji="1" lang="ja-JP" altLang="en-US" smtClean="0"/>
              <a:t>2016/3/16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166140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58BA9D-94F3-463B-9F8F-2D91D47626C1}" type="datetime1">
              <a:rPr kumimoji="1" lang="ja-JP" altLang="en-US" smtClean="0"/>
              <a:t>2016/3/16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233393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2EADAD-6DFD-41CF-BC13-4A5AC93EF125}" type="datetime1">
              <a:rPr kumimoji="1" lang="ja-JP" altLang="en-US" smtClean="0"/>
              <a:t>2016/3/16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14658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7BD257A-F0A4-4FBD-B37A-29F8DF12A721}" type="datetime1">
              <a:rPr kumimoji="1" lang="ja-JP" altLang="en-US" smtClean="0"/>
              <a:t>2016/3/16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26181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AF5AC2-E6FF-48A7-8DF0-230A3265CAFE}" type="datetime1">
              <a:rPr kumimoji="1" lang="ja-JP" altLang="en-US" smtClean="0"/>
              <a:t>2016/3/16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412827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DEBF5F-14C0-4D8B-B4CB-02EA458F945C}" type="datetime1">
              <a:rPr kumimoji="1" lang="ja-JP" altLang="en-US" smtClean="0"/>
              <a:t>2016/3/16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166385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839652-A932-49BC-84C2-9DB59E4B46A1}" type="datetime1">
              <a:rPr kumimoji="1" lang="ja-JP" altLang="en-US" smtClean="0"/>
              <a:t>2016/3/16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233900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02D2B1-8416-478B-B8D1-4A50976E690A}" type="datetime1">
              <a:rPr kumimoji="1" lang="ja-JP" altLang="en-US" smtClean="0"/>
              <a:t>2016/3/16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341327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D5BD394-4AF2-41EC-A779-E1C8A5F5E260}" type="datetime1">
              <a:rPr kumimoji="1" lang="ja-JP" altLang="en-US" smtClean="0"/>
              <a:t>2016/3/16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324652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59ECBB-0EF7-453A-8577-F1C1239C63F3}" type="datetime1">
              <a:rPr kumimoji="1" lang="ja-JP" altLang="en-US" smtClean="0"/>
              <a:t>2016/3/16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244224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1488C-C91D-4866-A2C2-5940353D76FC}" type="datetime1">
              <a:rPr kumimoji="1" lang="ja-JP" altLang="en-US" smtClean="0"/>
              <a:t>2016/3/16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75B0-1F7F-48CC-B935-DF25C6E854AD}" type="slidenum">
              <a:rPr kumimoji="1" lang="ja-JP" altLang="en-US" smtClean="0"/>
              <a:t>‹#›</a:t>
            </a:fld>
            <a:endParaRPr kumimoji="1" lang="ja-JP" altLang="en-US"/>
          </a:p>
        </p:txBody>
      </p:sp>
    </p:spTree>
    <p:extLst>
      <p:ext uri="{BB962C8B-B14F-4D97-AF65-F5344CB8AC3E}">
        <p14:creationId xmlns:p14="http://schemas.microsoft.com/office/powerpoint/2010/main" val="192401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130425"/>
            <a:ext cx="7846640" cy="2738735"/>
          </a:xfrm>
        </p:spPr>
        <p:txBody>
          <a:bodyPr>
            <a:normAutofit fontScale="90000"/>
          </a:bodyPr>
          <a:lstStyle/>
          <a:p>
            <a:r>
              <a:rPr lang="en-US" altLang="ja-JP" sz="4900" dirty="0"/>
              <a:t> Visualization of </a:t>
            </a:r>
            <a:r>
              <a:rPr lang="en-US" altLang="ja-JP" sz="4900" i="1" dirty="0" err="1"/>
              <a:t>Tojisha</a:t>
            </a:r>
            <a:r>
              <a:rPr lang="en-US" altLang="ja-JP" sz="4900" i="1" dirty="0"/>
              <a:t> </a:t>
            </a:r>
            <a:r>
              <a:rPr lang="en-US" altLang="ja-JP" sz="4900" i="1" dirty="0" err="1"/>
              <a:t>Kenkyu</a:t>
            </a:r>
            <a:r>
              <a:rPr lang="en-US" altLang="ja-JP" sz="4900" i="1" dirty="0"/>
              <a:t> </a:t>
            </a:r>
            <a:r>
              <a:rPr lang="en-US" altLang="ja-JP" sz="4900" dirty="0"/>
              <a:t>studies: A text mining </a:t>
            </a:r>
            <a:r>
              <a:rPr lang="en-US" altLang="ja-JP" sz="4900" dirty="0" smtClean="0"/>
              <a:t>approach</a:t>
            </a:r>
            <a:r>
              <a:rPr lang="ja-JP" altLang="en-US" sz="4900" dirty="0"/>
              <a:t> </a:t>
            </a:r>
            <a:r>
              <a:rPr lang="en-US" altLang="ja-JP" sz="4900" dirty="0" smtClean="0"/>
              <a:t>to recovery (and discovery)</a:t>
            </a:r>
            <a:br>
              <a:rPr lang="en-US" altLang="ja-JP" sz="4900" dirty="0" smtClean="0"/>
            </a:br>
            <a:r>
              <a:rPr lang="en-US" altLang="ja-JP" sz="3600" dirty="0" smtClean="0"/>
              <a:t>Tomoe </a:t>
            </a:r>
            <a:r>
              <a:rPr lang="en-US" altLang="ja-JP" sz="3600" dirty="0" err="1" smtClean="0"/>
              <a:t>Kodaira</a:t>
            </a:r>
            <a:r>
              <a:rPr lang="en-US" altLang="ja-JP" sz="3600" dirty="0" smtClean="0"/>
              <a:t> (</a:t>
            </a:r>
            <a:r>
              <a:rPr lang="en-US" altLang="ja-JP" sz="3600" dirty="0" err="1" smtClean="0"/>
              <a:t>Seirei</a:t>
            </a:r>
            <a:r>
              <a:rPr lang="en-US" altLang="ja-JP" sz="3600" dirty="0" smtClean="0"/>
              <a:t> Christopher University)</a:t>
            </a:r>
            <a:br>
              <a:rPr lang="en-US" altLang="ja-JP" sz="3600" dirty="0" smtClean="0"/>
            </a:br>
            <a:r>
              <a:rPr lang="en-US" altLang="ja-JP" sz="3600" dirty="0" err="1" smtClean="0"/>
              <a:t>Takehiko</a:t>
            </a:r>
            <a:r>
              <a:rPr lang="en-US" altLang="ja-JP" sz="3600" dirty="0" smtClean="0"/>
              <a:t> Ito (Wako University)</a:t>
            </a:r>
            <a:r>
              <a:rPr lang="en-US" altLang="ja-JP" sz="3100" dirty="0"/>
              <a:t/>
            </a:r>
            <a:br>
              <a:rPr lang="en-US" altLang="ja-JP" sz="3100" dirty="0"/>
            </a:br>
            <a:r>
              <a:rPr lang="en-US" altLang="ja-JP" dirty="0" smtClean="0"/>
              <a:t> 19th East Asian Forum of Nursing Scholars (EAFONS 2016)</a:t>
            </a:r>
            <a:br>
              <a:rPr lang="en-US" altLang="ja-JP" dirty="0" smtClean="0"/>
            </a:br>
            <a:r>
              <a:rPr lang="en-US" altLang="ja-JP" sz="2700" dirty="0" smtClean="0"/>
              <a:t>Poster Session 0103</a:t>
            </a:r>
            <a:br>
              <a:rPr lang="en-US" altLang="ja-JP" sz="2700" dirty="0" smtClean="0"/>
            </a:br>
            <a:r>
              <a:rPr lang="en-US" altLang="ja-JP" sz="2700" dirty="0"/>
              <a:t>Session Category: Psychiatric and mental health nursing</a:t>
            </a:r>
            <a:r>
              <a:rPr lang="en-US" altLang="ja-JP" sz="2700" dirty="0" smtClean="0"/>
              <a:t/>
            </a:r>
            <a:br>
              <a:rPr lang="en-US" altLang="ja-JP" sz="2700" dirty="0" smtClean="0"/>
            </a:br>
            <a:r>
              <a:rPr lang="en-US" altLang="ja-JP" sz="3600" dirty="0" smtClean="0"/>
              <a:t>March 14</a:t>
            </a:r>
            <a:r>
              <a:rPr lang="en-US" altLang="ja-JP" sz="3600" dirty="0"/>
              <a:t>, </a:t>
            </a:r>
            <a:r>
              <a:rPr lang="en-US" altLang="ja-JP" sz="3600" dirty="0" smtClean="0"/>
              <a:t>15:00-15:30, 2016</a:t>
            </a:r>
            <a:br>
              <a:rPr lang="en-US" altLang="ja-JP" sz="3600" dirty="0" smtClean="0"/>
            </a:br>
            <a:r>
              <a:rPr lang="en-US" altLang="ja-JP" sz="3600" dirty="0" err="1" smtClean="0"/>
              <a:t>Makuhari</a:t>
            </a:r>
            <a:r>
              <a:rPr lang="en-US" altLang="ja-JP" sz="3600" dirty="0" smtClean="0"/>
              <a:t>, Chiba, Japan</a:t>
            </a:r>
            <a:br>
              <a:rPr lang="en-US" altLang="ja-JP" sz="3600" dirty="0" smtClean="0"/>
            </a:br>
            <a:endParaRPr kumimoji="1" lang="ja-JP" altLang="en-US" dirty="0"/>
          </a:p>
        </p:txBody>
      </p:sp>
      <p:sp>
        <p:nvSpPr>
          <p:cNvPr id="3" name="スライド番号プレースホルダー 2"/>
          <p:cNvSpPr>
            <a:spLocks noGrp="1"/>
          </p:cNvSpPr>
          <p:nvPr>
            <p:ph type="sldNum" sz="quarter" idx="12"/>
          </p:nvPr>
        </p:nvSpPr>
        <p:spPr/>
        <p:txBody>
          <a:bodyPr/>
          <a:lstStyle/>
          <a:p>
            <a:fld id="{D08E75B0-1F7F-48CC-B935-DF25C6E854AD}" type="slidenum">
              <a:rPr kumimoji="1" lang="ja-JP" altLang="en-US" smtClean="0"/>
              <a:t>1</a:t>
            </a:fld>
            <a:endParaRPr kumimoji="1" lang="ja-JP" altLang="en-US"/>
          </a:p>
        </p:txBody>
      </p:sp>
    </p:spTree>
    <p:extLst>
      <p:ext uri="{BB962C8B-B14F-4D97-AF65-F5344CB8AC3E}">
        <p14:creationId xmlns:p14="http://schemas.microsoft.com/office/powerpoint/2010/main" val="310093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188640"/>
            <a:ext cx="2699792" cy="648072"/>
          </a:xfrm>
        </p:spPr>
        <p:txBody>
          <a:bodyPr>
            <a:normAutofit fontScale="90000"/>
          </a:bodyPr>
          <a:lstStyle/>
          <a:p>
            <a:pPr algn="l"/>
            <a:r>
              <a:rPr lang="en-US" altLang="ja-JP" dirty="0"/>
              <a:t>Method</a:t>
            </a:r>
            <a:endParaRPr kumimoji="1" lang="ja-JP" altLang="en-US" dirty="0"/>
          </a:p>
        </p:txBody>
      </p:sp>
      <p:sp>
        <p:nvSpPr>
          <p:cNvPr id="3" name="コンテンツ プレースホルダー 2"/>
          <p:cNvSpPr>
            <a:spLocks noGrp="1"/>
          </p:cNvSpPr>
          <p:nvPr>
            <p:ph idx="1"/>
          </p:nvPr>
        </p:nvSpPr>
        <p:spPr>
          <a:xfrm>
            <a:off x="0" y="764704"/>
            <a:ext cx="9108504" cy="6048672"/>
          </a:xfrm>
        </p:spPr>
        <p:txBody>
          <a:bodyPr>
            <a:noAutofit/>
          </a:bodyPr>
          <a:lstStyle/>
          <a:p>
            <a:pPr marL="0" indent="0">
              <a:buNone/>
            </a:pPr>
            <a:r>
              <a:rPr lang="ja-JP" altLang="en-US" dirty="0"/>
              <a:t>　</a:t>
            </a:r>
            <a:r>
              <a:rPr lang="en-US" altLang="ja-JP" sz="2400" dirty="0"/>
              <a:t>The text was two volumes of “</a:t>
            </a:r>
            <a:r>
              <a:rPr lang="en-US" altLang="ja-JP" sz="2400" b="1" i="1" dirty="0" smtClean="0"/>
              <a:t>Let’s </a:t>
            </a:r>
            <a:r>
              <a:rPr lang="en-US" altLang="ja-JP" sz="2400" b="1" i="1" dirty="0" err="1"/>
              <a:t>Tojisha</a:t>
            </a:r>
            <a:r>
              <a:rPr lang="en-US" altLang="ja-JP" sz="2400" b="1" i="1" dirty="0"/>
              <a:t> </a:t>
            </a:r>
            <a:r>
              <a:rPr lang="en-US" altLang="ja-JP" sz="2400" b="1" i="1" dirty="0" err="1"/>
              <a:t>Kenkyu</a:t>
            </a:r>
            <a:r>
              <a:rPr lang="en-US" altLang="ja-JP" sz="2400" dirty="0"/>
              <a:t>,” which consisted of six areas of content of suffering: communication, hallucination/ delusion, social and self relationship, romantic love, work, and dependence. </a:t>
            </a:r>
          </a:p>
          <a:p>
            <a:pPr marL="0" indent="0">
              <a:buNone/>
            </a:pPr>
            <a:r>
              <a:rPr lang="en-US" altLang="ja-JP" sz="2400" dirty="0"/>
              <a:t>There were 36 case chapters consisting of 15 men, 16 women, and 5 couples. The text was analyzed by Text Mining Studio 4.2.</a:t>
            </a:r>
          </a:p>
          <a:p>
            <a:pPr marL="0" indent="0">
              <a:buNone/>
            </a:pPr>
            <a:r>
              <a:rPr lang="ja-JP" altLang="en-US" sz="1800" dirty="0" smtClean="0"/>
              <a:t>べてる</a:t>
            </a:r>
            <a:r>
              <a:rPr lang="ja-JP" altLang="en-US" sz="1800" dirty="0"/>
              <a:t>しあわせ研究所・向谷地生</a:t>
            </a:r>
            <a:r>
              <a:rPr lang="ja-JP" altLang="en-US" sz="1800" dirty="0" smtClean="0"/>
              <a:t>良 </a:t>
            </a:r>
            <a:r>
              <a:rPr lang="en-US" altLang="ja-JP" sz="2000" dirty="0" smtClean="0"/>
              <a:t>『</a:t>
            </a:r>
            <a:r>
              <a:rPr lang="ja-JP" altLang="en-US" sz="2000" dirty="0"/>
              <a:t>レッツ！当事者研究</a:t>
            </a:r>
            <a:r>
              <a:rPr lang="en-US" altLang="ja-JP" sz="2000" dirty="0"/>
              <a:t>』 </a:t>
            </a:r>
            <a:r>
              <a:rPr lang="en-US" altLang="ja-JP" sz="1800" dirty="0"/>
              <a:t>NPO</a:t>
            </a:r>
            <a:r>
              <a:rPr lang="ja-JP" altLang="en-US" sz="1800" dirty="0"/>
              <a:t>法人</a:t>
            </a:r>
            <a:r>
              <a:rPr lang="ja-JP" altLang="en-US" sz="1800" dirty="0" smtClean="0"/>
              <a:t>コンボ</a:t>
            </a:r>
            <a:endParaRPr lang="en-US" altLang="ja-JP" sz="1800" dirty="0" smtClean="0"/>
          </a:p>
          <a:p>
            <a:pPr marL="0" indent="0">
              <a:buNone/>
            </a:pPr>
            <a:r>
              <a:rPr lang="en-US" altLang="ja-JP" sz="1800" dirty="0"/>
              <a:t> </a:t>
            </a:r>
            <a:r>
              <a:rPr lang="en-US" altLang="ja-JP" sz="1800" dirty="0" smtClean="0"/>
              <a:t>   </a:t>
            </a:r>
            <a:r>
              <a:rPr lang="ja-JP" altLang="en-US" sz="1800" dirty="0" smtClean="0"/>
              <a:t>・第１巻（</a:t>
            </a:r>
            <a:r>
              <a:rPr lang="en-US" altLang="ja-JP" sz="1800" dirty="0" smtClean="0"/>
              <a:t>2009</a:t>
            </a:r>
            <a:r>
              <a:rPr lang="ja-JP" altLang="en-US" sz="1800" dirty="0" smtClean="0"/>
              <a:t>年）  ・第２巻（</a:t>
            </a:r>
            <a:r>
              <a:rPr lang="en-US" altLang="ja-JP" sz="1800" dirty="0" smtClean="0"/>
              <a:t>2011</a:t>
            </a:r>
            <a:r>
              <a:rPr lang="ja-JP" altLang="en-US" sz="1800" dirty="0" smtClean="0"/>
              <a:t>年）</a:t>
            </a:r>
            <a:endParaRPr lang="en-US" altLang="ja-JP" sz="1800" dirty="0" smtClean="0"/>
          </a:p>
          <a:p>
            <a:pPr marL="0" indent="0">
              <a:buNone/>
            </a:pPr>
            <a:r>
              <a:rPr lang="ja-JP" altLang="en-US" dirty="0"/>
              <a:t>　</a:t>
            </a:r>
            <a:r>
              <a:rPr lang="ja-JP" altLang="en-US" dirty="0" smtClean="0"/>
              <a:t>　</a:t>
            </a:r>
            <a:endParaRPr lang="en-US" altLang="ja-JP"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22924"/>
            <a:ext cx="2016224" cy="25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960838"/>
            <a:ext cx="2156370" cy="26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D08E75B0-1F7F-48CC-B935-DF25C6E854AD}" type="slidenum">
              <a:rPr kumimoji="1" lang="ja-JP" altLang="en-US" smtClean="0"/>
              <a:t>10</a:t>
            </a:fld>
            <a:endParaRPr kumimoji="1" lang="ja-JP" altLang="en-US"/>
          </a:p>
        </p:txBody>
      </p:sp>
    </p:spTree>
    <p:extLst>
      <p:ext uri="{BB962C8B-B14F-4D97-AF65-F5344CB8AC3E}">
        <p14:creationId xmlns:p14="http://schemas.microsoft.com/office/powerpoint/2010/main" val="1488431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Results: (1) Basic Statistics</a:t>
            </a:r>
            <a:endParaRPr kumimoji="1" lang="ja-JP" altLang="en-US" dirty="0"/>
          </a:p>
        </p:txBody>
      </p:sp>
      <p:sp>
        <p:nvSpPr>
          <p:cNvPr id="3" name="コンテンツ プレースホルダー 2"/>
          <p:cNvSpPr>
            <a:spLocks noGrp="1"/>
          </p:cNvSpPr>
          <p:nvPr>
            <p:ph idx="1"/>
          </p:nvPr>
        </p:nvSpPr>
        <p:spPr/>
        <p:txBody>
          <a:bodyPr/>
          <a:lstStyle/>
          <a:p>
            <a:r>
              <a:rPr lang="en-US" altLang="ja-JP" dirty="0"/>
              <a:t>There were 4128 sentences by 24249 total words with 4981 type words. The most frequently used words were self, suffering, person, study, peer, work, Urakawa, guest (i.e. intrusive negative thinking), understand, and </a:t>
            </a:r>
            <a:r>
              <a:rPr lang="en-US" altLang="ja-JP" dirty="0" err="1"/>
              <a:t>Mr.Voices</a:t>
            </a:r>
            <a:r>
              <a:rPr lang="en-US" altLang="ja-JP" dirty="0"/>
              <a:t> (i.e. personalization/externalization of auditory hallucination).</a:t>
            </a:r>
            <a:endParaRPr kumimoji="1" lang="ja-JP" altLang="en-US" dirty="0"/>
          </a:p>
        </p:txBody>
      </p:sp>
      <p:sp>
        <p:nvSpPr>
          <p:cNvPr id="4" name="スライド番号プレースホルダー 3"/>
          <p:cNvSpPr>
            <a:spLocks noGrp="1"/>
          </p:cNvSpPr>
          <p:nvPr>
            <p:ph type="sldNum" sz="quarter" idx="12"/>
          </p:nvPr>
        </p:nvSpPr>
        <p:spPr/>
        <p:txBody>
          <a:bodyPr/>
          <a:lstStyle/>
          <a:p>
            <a:fld id="{D08E75B0-1F7F-48CC-B935-DF25C6E854AD}" type="slidenum">
              <a:rPr kumimoji="1" lang="ja-JP" altLang="en-US" smtClean="0"/>
              <a:t>11</a:t>
            </a:fld>
            <a:endParaRPr kumimoji="1" lang="ja-JP" altLang="en-US"/>
          </a:p>
        </p:txBody>
      </p:sp>
    </p:spTree>
    <p:extLst>
      <p:ext uri="{BB962C8B-B14F-4D97-AF65-F5344CB8AC3E}">
        <p14:creationId xmlns:p14="http://schemas.microsoft.com/office/powerpoint/2010/main" val="221396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4624"/>
            <a:ext cx="8748464" cy="936104"/>
          </a:xfrm>
        </p:spPr>
        <p:txBody>
          <a:bodyPr>
            <a:normAutofit/>
          </a:bodyPr>
          <a:lstStyle/>
          <a:p>
            <a:pPr algn="l"/>
            <a:r>
              <a:rPr lang="en-US" altLang="ja-JP" dirty="0" smtClean="0"/>
              <a:t>Results:</a:t>
            </a:r>
            <a:r>
              <a:rPr lang="en-US" altLang="ja-JP" dirty="0" smtClean="0">
                <a:sym typeface="Wingdings" panose="05000000000000000000" pitchFamily="2" charset="2"/>
              </a:rPr>
              <a:t> (</a:t>
            </a:r>
            <a:r>
              <a:rPr lang="en-US" altLang="ja-JP" dirty="0">
                <a:sym typeface="Wingdings" panose="05000000000000000000" pitchFamily="2" charset="2"/>
              </a:rPr>
              <a:t>2</a:t>
            </a:r>
            <a:r>
              <a:rPr lang="en-US" altLang="ja-JP" dirty="0" smtClean="0">
                <a:sym typeface="Wingdings" panose="05000000000000000000" pitchFamily="2" charset="2"/>
              </a:rPr>
              <a:t>)</a:t>
            </a:r>
            <a:r>
              <a:rPr lang="en-US" altLang="ja-JP" dirty="0" smtClean="0"/>
              <a:t> Word Frequency Analysis</a:t>
            </a:r>
            <a:endParaRPr kumimoji="1" lang="ja-JP" altLang="en-US" sz="3200" dirty="0"/>
          </a:p>
        </p:txBody>
      </p:sp>
      <p:sp>
        <p:nvSpPr>
          <p:cNvPr id="3" name="コンテンツ プレースホルダー 2"/>
          <p:cNvSpPr>
            <a:spLocks noGrp="1"/>
          </p:cNvSpPr>
          <p:nvPr>
            <p:ph idx="1"/>
          </p:nvPr>
        </p:nvSpPr>
        <p:spPr>
          <a:xfrm>
            <a:off x="467544" y="1124744"/>
            <a:ext cx="7488832" cy="5544616"/>
          </a:xfrm>
        </p:spPr>
        <p:txBody>
          <a:bodyPr>
            <a:noAutofit/>
          </a:bodyPr>
          <a:lstStyle/>
          <a:p>
            <a:r>
              <a:rPr lang="en-US" altLang="ja-JP" sz="2800" dirty="0" smtClean="0"/>
              <a:t>Self</a:t>
            </a:r>
            <a:r>
              <a:rPr lang="ja-JP" altLang="ja-JP" sz="2800" dirty="0" smtClean="0"/>
              <a:t>「</a:t>
            </a:r>
            <a:r>
              <a:rPr lang="ja-JP" altLang="ja-JP" sz="2800" dirty="0"/>
              <a:t>自分」（</a:t>
            </a:r>
            <a:r>
              <a:rPr lang="en-US" altLang="ja-JP" sz="2800" dirty="0"/>
              <a:t>657</a:t>
            </a:r>
            <a:r>
              <a:rPr lang="ja-JP" altLang="ja-JP" sz="2800" dirty="0" smtClean="0"/>
              <a:t>）</a:t>
            </a:r>
            <a:endParaRPr lang="en-US" altLang="ja-JP" sz="2800" dirty="0" smtClean="0"/>
          </a:p>
          <a:p>
            <a:r>
              <a:rPr lang="en-US" altLang="ja-JP" sz="2800" dirty="0" smtClean="0"/>
              <a:t>Struggle/ hardship</a:t>
            </a:r>
            <a:r>
              <a:rPr lang="ja-JP" altLang="ja-JP" sz="2800" dirty="0" smtClean="0"/>
              <a:t>「</a:t>
            </a:r>
            <a:r>
              <a:rPr lang="ja-JP" altLang="ja-JP" sz="2800" dirty="0"/>
              <a:t>苦労」（</a:t>
            </a:r>
            <a:r>
              <a:rPr lang="en-US" altLang="ja-JP" sz="2800" dirty="0"/>
              <a:t>244</a:t>
            </a:r>
            <a:r>
              <a:rPr lang="ja-JP" altLang="ja-JP" sz="2800" dirty="0" smtClean="0"/>
              <a:t>）</a:t>
            </a:r>
            <a:endParaRPr lang="en-US" altLang="ja-JP" sz="2800" dirty="0" smtClean="0"/>
          </a:p>
          <a:p>
            <a:r>
              <a:rPr lang="en-US" altLang="ja-JP" sz="2800" dirty="0" smtClean="0"/>
              <a:t>People</a:t>
            </a:r>
            <a:r>
              <a:rPr lang="ja-JP" altLang="ja-JP" sz="2800" dirty="0" smtClean="0"/>
              <a:t>「</a:t>
            </a:r>
            <a:r>
              <a:rPr lang="ja-JP" altLang="ja-JP" sz="2800" dirty="0"/>
              <a:t>人」（</a:t>
            </a:r>
            <a:r>
              <a:rPr lang="en-US" altLang="ja-JP" sz="2800" dirty="0"/>
              <a:t>244</a:t>
            </a:r>
            <a:r>
              <a:rPr lang="ja-JP" altLang="ja-JP" sz="2800" dirty="0" smtClean="0"/>
              <a:t>）</a:t>
            </a:r>
            <a:endParaRPr lang="en-US" altLang="ja-JP" sz="2800" dirty="0" smtClean="0"/>
          </a:p>
          <a:p>
            <a:r>
              <a:rPr lang="en-US" altLang="ja-JP" sz="2800" dirty="0" smtClean="0"/>
              <a:t>Research</a:t>
            </a:r>
            <a:r>
              <a:rPr lang="ja-JP" altLang="ja-JP" sz="2800" dirty="0" smtClean="0"/>
              <a:t>「</a:t>
            </a:r>
            <a:r>
              <a:rPr lang="ja-JP" altLang="ja-JP" sz="2800" dirty="0"/>
              <a:t>研究」</a:t>
            </a:r>
            <a:r>
              <a:rPr lang="en-US" altLang="ja-JP" sz="2800" dirty="0"/>
              <a:t>(177</a:t>
            </a:r>
            <a:r>
              <a:rPr lang="en-US" altLang="ja-JP" sz="2800" dirty="0" smtClean="0"/>
              <a:t>)</a:t>
            </a:r>
          </a:p>
          <a:p>
            <a:r>
              <a:rPr lang="en-US" altLang="ja-JP" sz="2800" dirty="0" smtClean="0"/>
              <a:t>Peer</a:t>
            </a:r>
            <a:r>
              <a:rPr lang="ja-JP" altLang="ja-JP" sz="2800" dirty="0" smtClean="0"/>
              <a:t>「</a:t>
            </a:r>
            <a:r>
              <a:rPr lang="ja-JP" altLang="ja-JP" sz="2800" dirty="0"/>
              <a:t>仲間」</a:t>
            </a:r>
            <a:r>
              <a:rPr lang="en-US" altLang="ja-JP" sz="2800" dirty="0"/>
              <a:t>(161</a:t>
            </a:r>
            <a:r>
              <a:rPr lang="en-US" altLang="ja-JP" sz="2800" dirty="0" smtClean="0"/>
              <a:t>)</a:t>
            </a:r>
          </a:p>
          <a:p>
            <a:r>
              <a:rPr lang="en-US" altLang="ja-JP" sz="2800" dirty="0" smtClean="0"/>
              <a:t>Work</a:t>
            </a:r>
            <a:r>
              <a:rPr lang="ja-JP" altLang="ja-JP" sz="2800" dirty="0" smtClean="0"/>
              <a:t>「</a:t>
            </a:r>
            <a:r>
              <a:rPr lang="ja-JP" altLang="ja-JP" sz="2800" dirty="0"/>
              <a:t>仕事」</a:t>
            </a:r>
            <a:r>
              <a:rPr lang="en-US" altLang="ja-JP" sz="2800" dirty="0"/>
              <a:t>(124</a:t>
            </a:r>
            <a:r>
              <a:rPr lang="en-US" altLang="ja-JP" sz="2800" dirty="0" smtClean="0"/>
              <a:t>)</a:t>
            </a:r>
          </a:p>
          <a:p>
            <a:r>
              <a:rPr lang="en-US" altLang="ja-JP" sz="2800" dirty="0" smtClean="0"/>
              <a:t>Urakawa</a:t>
            </a:r>
            <a:r>
              <a:rPr lang="ja-JP" altLang="ja-JP" sz="2800" dirty="0" smtClean="0"/>
              <a:t>「</a:t>
            </a:r>
            <a:r>
              <a:rPr lang="ja-JP" altLang="ja-JP" sz="2800" dirty="0"/>
              <a:t>浦河」</a:t>
            </a:r>
            <a:r>
              <a:rPr lang="en-US" altLang="ja-JP" sz="2800" dirty="0"/>
              <a:t>(119</a:t>
            </a:r>
            <a:r>
              <a:rPr lang="en-US" altLang="ja-JP" sz="2800" dirty="0" smtClean="0"/>
              <a:t>)</a:t>
            </a:r>
          </a:p>
          <a:p>
            <a:r>
              <a:rPr lang="en-US" altLang="ja-JP" sz="2800" dirty="0" smtClean="0"/>
              <a:t>Unwanted visitor </a:t>
            </a:r>
            <a:r>
              <a:rPr lang="ja-JP" altLang="ja-JP" sz="2800" dirty="0" smtClean="0"/>
              <a:t>「</a:t>
            </a:r>
            <a:r>
              <a:rPr lang="ja-JP" altLang="ja-JP" sz="2800" dirty="0"/>
              <a:t>お客さん」</a:t>
            </a:r>
            <a:r>
              <a:rPr lang="en-US" altLang="ja-JP" sz="2800" dirty="0"/>
              <a:t>(105</a:t>
            </a:r>
            <a:r>
              <a:rPr lang="en-US" altLang="ja-JP" sz="2800" dirty="0" smtClean="0"/>
              <a:t>)</a:t>
            </a:r>
          </a:p>
          <a:p>
            <a:r>
              <a:rPr lang="en-US" altLang="ja-JP" sz="2800" dirty="0" smtClean="0"/>
              <a:t>Understand</a:t>
            </a:r>
            <a:r>
              <a:rPr lang="ja-JP" altLang="ja-JP" sz="2800" dirty="0" smtClean="0"/>
              <a:t>「</a:t>
            </a:r>
            <a:r>
              <a:rPr lang="ja-JP" altLang="ja-JP" sz="2800" dirty="0"/>
              <a:t>わかる」</a:t>
            </a:r>
            <a:r>
              <a:rPr lang="en-US" altLang="ja-JP" sz="2800" dirty="0"/>
              <a:t>(104</a:t>
            </a:r>
            <a:r>
              <a:rPr lang="en-US" altLang="ja-JP" sz="2800" dirty="0" smtClean="0"/>
              <a:t>)</a:t>
            </a:r>
          </a:p>
          <a:p>
            <a:r>
              <a:rPr lang="en-US" altLang="ja-JP" sz="2800" dirty="0" err="1" smtClean="0"/>
              <a:t>Gencho</a:t>
            </a:r>
            <a:r>
              <a:rPr lang="en-US" altLang="ja-JP" sz="2800" dirty="0" smtClean="0"/>
              <a:t>-san (Mr. Hallucination)</a:t>
            </a:r>
          </a:p>
          <a:p>
            <a:pPr marL="0" indent="0">
              <a:buNone/>
            </a:pPr>
            <a:r>
              <a:rPr lang="en-US" altLang="ja-JP" sz="2800" dirty="0" smtClean="0"/>
              <a:t>    </a:t>
            </a:r>
            <a:r>
              <a:rPr lang="ja-JP" altLang="ja-JP" sz="2800" dirty="0" smtClean="0"/>
              <a:t>「</a:t>
            </a:r>
            <a:r>
              <a:rPr lang="ja-JP" altLang="ja-JP" sz="2800" dirty="0"/>
              <a:t>幻聴さん」</a:t>
            </a:r>
            <a:r>
              <a:rPr lang="en-US" altLang="ja-JP" sz="2800" dirty="0"/>
              <a:t>(100</a:t>
            </a:r>
            <a:r>
              <a:rPr lang="en-US" altLang="ja-JP" sz="2800" dirty="0" smtClean="0"/>
              <a:t>)</a:t>
            </a:r>
            <a:endParaRPr lang="ja-JP" altLang="ja-JP" sz="2800" dirty="0"/>
          </a:p>
          <a:p>
            <a:endParaRPr kumimoji="1" lang="ja-JP" alt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066164"/>
            <a:ext cx="2016224" cy="25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868535"/>
            <a:ext cx="2156370" cy="26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12</a:t>
            </a:fld>
            <a:endParaRPr kumimoji="1" lang="ja-JP" altLang="en-US"/>
          </a:p>
        </p:txBody>
      </p:sp>
    </p:spTree>
    <p:extLst>
      <p:ext uri="{BB962C8B-B14F-4D97-AF65-F5344CB8AC3E}">
        <p14:creationId xmlns:p14="http://schemas.microsoft.com/office/powerpoint/2010/main" val="823196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936104"/>
          </a:xfrm>
        </p:spPr>
        <p:txBody>
          <a:bodyPr>
            <a:normAutofit/>
          </a:bodyPr>
          <a:lstStyle/>
          <a:p>
            <a:r>
              <a:rPr lang="en-US" altLang="ja-JP" sz="4000" dirty="0"/>
              <a:t>Results:</a:t>
            </a:r>
            <a:r>
              <a:rPr lang="en-US" altLang="ja-JP" sz="4000" dirty="0">
                <a:sym typeface="Wingdings" panose="05000000000000000000" pitchFamily="2" charset="2"/>
              </a:rPr>
              <a:t> </a:t>
            </a:r>
            <a:r>
              <a:rPr lang="en-US" altLang="ja-JP" sz="4000" dirty="0" smtClean="0">
                <a:sym typeface="Wingdings" panose="05000000000000000000" pitchFamily="2" charset="2"/>
              </a:rPr>
              <a:t>(3)</a:t>
            </a:r>
            <a:r>
              <a:rPr lang="en-US" altLang="ja-JP" sz="4000" dirty="0" smtClean="0"/>
              <a:t> Positive-Negative </a:t>
            </a:r>
            <a:r>
              <a:rPr lang="en-US" altLang="ja-JP" sz="4000" dirty="0"/>
              <a:t>Analysis</a:t>
            </a:r>
            <a:endParaRPr kumimoji="1" lang="ja-JP" altLang="en-US" sz="4000" dirty="0"/>
          </a:p>
        </p:txBody>
      </p:sp>
      <p:sp>
        <p:nvSpPr>
          <p:cNvPr id="3" name="コンテンツ プレースホルダー 2"/>
          <p:cNvSpPr>
            <a:spLocks noGrp="1"/>
          </p:cNvSpPr>
          <p:nvPr>
            <p:ph idx="1"/>
          </p:nvPr>
        </p:nvSpPr>
        <p:spPr>
          <a:xfrm>
            <a:off x="179512" y="1412776"/>
            <a:ext cx="8964488" cy="5184576"/>
          </a:xfrm>
        </p:spPr>
        <p:txBody>
          <a:bodyPr>
            <a:normAutofit fontScale="92500" lnSpcReduction="20000"/>
          </a:bodyPr>
          <a:lstStyle/>
          <a:p>
            <a:pPr marL="0" indent="0">
              <a:buNone/>
            </a:pPr>
            <a:r>
              <a:rPr lang="ja-JP" altLang="en-US" dirty="0" smtClean="0">
                <a:solidFill>
                  <a:srgbClr val="C00000"/>
                </a:solidFill>
              </a:rPr>
              <a:t>●</a:t>
            </a:r>
            <a:r>
              <a:rPr lang="en-US" altLang="ja-JP" dirty="0" smtClean="0">
                <a:solidFill>
                  <a:srgbClr val="C00000"/>
                </a:solidFill>
              </a:rPr>
              <a:t>Positive Nouns (</a:t>
            </a:r>
            <a:r>
              <a:rPr lang="ja-JP" altLang="ja-JP" sz="3600" dirty="0" smtClean="0">
                <a:solidFill>
                  <a:srgbClr val="C00000"/>
                </a:solidFill>
              </a:rPr>
              <a:t>好評語</a:t>
            </a:r>
            <a:r>
              <a:rPr lang="en-US" altLang="ja-JP" sz="3600" dirty="0" smtClean="0">
                <a:solidFill>
                  <a:srgbClr val="C00000"/>
                </a:solidFill>
              </a:rPr>
              <a:t>)</a:t>
            </a:r>
          </a:p>
          <a:p>
            <a:pPr marL="0" indent="0">
              <a:buNone/>
            </a:pPr>
            <a:r>
              <a:rPr lang="en-US" altLang="ja-JP" dirty="0"/>
              <a:t>Self</a:t>
            </a:r>
            <a:r>
              <a:rPr lang="ja-JP" altLang="ja-JP" dirty="0" smtClean="0"/>
              <a:t>「</a:t>
            </a:r>
            <a:r>
              <a:rPr lang="ja-JP" altLang="ja-JP" dirty="0"/>
              <a:t>自分</a:t>
            </a:r>
            <a:r>
              <a:rPr lang="ja-JP" altLang="ja-JP" dirty="0" smtClean="0"/>
              <a:t>」</a:t>
            </a:r>
            <a:r>
              <a:rPr lang="en-US" altLang="ja-JP" dirty="0" smtClean="0"/>
              <a:t>(29), People</a:t>
            </a:r>
            <a:r>
              <a:rPr lang="ja-JP" altLang="ja-JP" dirty="0" smtClean="0"/>
              <a:t>「</a:t>
            </a:r>
            <a:r>
              <a:rPr lang="ja-JP" altLang="ja-JP" dirty="0"/>
              <a:t>人</a:t>
            </a:r>
            <a:r>
              <a:rPr lang="ja-JP" altLang="ja-JP" dirty="0" smtClean="0"/>
              <a:t>」</a:t>
            </a:r>
            <a:r>
              <a:rPr lang="en-US" altLang="ja-JP" dirty="0" smtClean="0"/>
              <a:t>(19), Hardship</a:t>
            </a:r>
            <a:r>
              <a:rPr lang="ja-JP" altLang="ja-JP" dirty="0" smtClean="0"/>
              <a:t>「</a:t>
            </a:r>
            <a:r>
              <a:rPr lang="ja-JP" altLang="ja-JP" dirty="0"/>
              <a:t>苦労</a:t>
            </a:r>
            <a:r>
              <a:rPr lang="ja-JP" altLang="ja-JP" dirty="0" smtClean="0"/>
              <a:t>」</a:t>
            </a:r>
            <a:r>
              <a:rPr lang="en-US" altLang="ja-JP" dirty="0" smtClean="0"/>
              <a:t>(13), </a:t>
            </a:r>
            <a:r>
              <a:rPr lang="en-US" altLang="ja-JP" dirty="0"/>
              <a:t>Mr. Hallucination </a:t>
            </a:r>
            <a:r>
              <a:rPr lang="ja-JP" altLang="ja-JP" dirty="0" smtClean="0"/>
              <a:t>「</a:t>
            </a:r>
            <a:r>
              <a:rPr lang="ja-JP" altLang="ja-JP" dirty="0"/>
              <a:t>幻聴さん</a:t>
            </a:r>
            <a:r>
              <a:rPr lang="ja-JP" altLang="ja-JP" dirty="0" smtClean="0"/>
              <a:t>」</a:t>
            </a:r>
            <a:r>
              <a:rPr lang="en-US" altLang="ja-JP" dirty="0"/>
              <a:t> </a:t>
            </a:r>
            <a:r>
              <a:rPr lang="en-US" altLang="ja-JP" dirty="0" smtClean="0"/>
              <a:t>(10), Companionship</a:t>
            </a:r>
            <a:r>
              <a:rPr lang="ja-JP" altLang="ja-JP" dirty="0" smtClean="0"/>
              <a:t>「</a:t>
            </a:r>
            <a:r>
              <a:rPr lang="ja-JP" altLang="ja-JP" dirty="0"/>
              <a:t>つきあい</a:t>
            </a:r>
            <a:r>
              <a:rPr lang="ja-JP" altLang="ja-JP" dirty="0" smtClean="0"/>
              <a:t>」</a:t>
            </a:r>
            <a:r>
              <a:rPr lang="en-US" altLang="ja-JP" dirty="0"/>
              <a:t> </a:t>
            </a:r>
            <a:r>
              <a:rPr lang="en-US" altLang="ja-JP" dirty="0" smtClean="0"/>
              <a:t>(7), Ways to help</a:t>
            </a:r>
            <a:r>
              <a:rPr lang="ja-JP" altLang="ja-JP" dirty="0" smtClean="0"/>
              <a:t>「</a:t>
            </a:r>
            <a:r>
              <a:rPr lang="ja-JP" altLang="ja-JP" dirty="0"/>
              <a:t>助け方</a:t>
            </a:r>
            <a:r>
              <a:rPr lang="ja-JP" altLang="ja-JP" dirty="0" smtClean="0"/>
              <a:t>」</a:t>
            </a:r>
            <a:r>
              <a:rPr lang="en-US" altLang="ja-JP" dirty="0"/>
              <a:t> </a:t>
            </a:r>
            <a:r>
              <a:rPr lang="en-US" altLang="ja-JP" dirty="0" smtClean="0"/>
              <a:t>(7), Feeling</a:t>
            </a:r>
            <a:r>
              <a:rPr lang="ja-JP" altLang="ja-JP" dirty="0" smtClean="0"/>
              <a:t>「</a:t>
            </a:r>
            <a:r>
              <a:rPr lang="ja-JP" altLang="ja-JP" dirty="0"/>
              <a:t>気持ち</a:t>
            </a:r>
            <a:r>
              <a:rPr lang="ja-JP" altLang="ja-JP" dirty="0" smtClean="0"/>
              <a:t>」</a:t>
            </a:r>
            <a:r>
              <a:rPr lang="en-US" altLang="ja-JP" dirty="0"/>
              <a:t> </a:t>
            </a:r>
            <a:r>
              <a:rPr lang="en-US" altLang="ja-JP" dirty="0" smtClean="0"/>
              <a:t>(6), Peers</a:t>
            </a:r>
            <a:r>
              <a:rPr lang="ja-JP" altLang="ja-JP" dirty="0" smtClean="0"/>
              <a:t>「</a:t>
            </a:r>
            <a:r>
              <a:rPr lang="ja-JP" altLang="ja-JP" dirty="0"/>
              <a:t>仲間</a:t>
            </a:r>
            <a:r>
              <a:rPr lang="ja-JP" altLang="ja-JP" dirty="0" smtClean="0"/>
              <a:t>」</a:t>
            </a:r>
            <a:r>
              <a:rPr lang="en-US" altLang="ja-JP" dirty="0"/>
              <a:t> </a:t>
            </a:r>
            <a:r>
              <a:rPr lang="en-US" altLang="ja-JP" dirty="0" smtClean="0"/>
              <a:t>(5), Unwanted visitor</a:t>
            </a:r>
            <a:r>
              <a:rPr lang="ja-JP" altLang="ja-JP" dirty="0" smtClean="0"/>
              <a:t>「</a:t>
            </a:r>
            <a:r>
              <a:rPr lang="ja-JP" altLang="ja-JP" dirty="0"/>
              <a:t>お客さん</a:t>
            </a:r>
            <a:r>
              <a:rPr lang="ja-JP" altLang="ja-JP" dirty="0" smtClean="0"/>
              <a:t>」</a:t>
            </a:r>
            <a:r>
              <a:rPr lang="en-US" altLang="ja-JP" dirty="0"/>
              <a:t> </a:t>
            </a:r>
            <a:r>
              <a:rPr lang="en-US" altLang="ja-JP" dirty="0" smtClean="0"/>
              <a:t>(5), Human</a:t>
            </a:r>
            <a:r>
              <a:rPr lang="ja-JP" altLang="ja-JP" dirty="0" smtClean="0"/>
              <a:t>「</a:t>
            </a:r>
            <a:r>
              <a:rPr lang="ja-JP" altLang="ja-JP" dirty="0"/>
              <a:t>人間</a:t>
            </a:r>
            <a:r>
              <a:rPr lang="ja-JP" altLang="ja-JP" dirty="0" smtClean="0"/>
              <a:t>」</a:t>
            </a:r>
            <a:r>
              <a:rPr lang="en-US" altLang="ja-JP" dirty="0"/>
              <a:t> </a:t>
            </a:r>
            <a:r>
              <a:rPr lang="en-US" altLang="ja-JP" dirty="0" smtClean="0"/>
              <a:t>(5).</a:t>
            </a:r>
          </a:p>
          <a:p>
            <a:pPr marL="0" indent="0">
              <a:buNone/>
            </a:pPr>
            <a:endParaRPr lang="en-US" altLang="ja-JP" dirty="0" smtClean="0"/>
          </a:p>
          <a:p>
            <a:pPr marL="0" indent="0">
              <a:buNone/>
            </a:pPr>
            <a:r>
              <a:rPr lang="ja-JP" altLang="en-US" sz="3600" dirty="0" smtClean="0">
                <a:solidFill>
                  <a:srgbClr val="C00000"/>
                </a:solidFill>
              </a:rPr>
              <a:t>●</a:t>
            </a:r>
            <a:r>
              <a:rPr lang="en-US" altLang="ja-JP" sz="3600" dirty="0" smtClean="0">
                <a:solidFill>
                  <a:srgbClr val="C00000"/>
                </a:solidFill>
              </a:rPr>
              <a:t>Negative </a:t>
            </a:r>
            <a:r>
              <a:rPr lang="en-US" altLang="ja-JP" sz="3600" dirty="0">
                <a:solidFill>
                  <a:srgbClr val="C00000"/>
                </a:solidFill>
              </a:rPr>
              <a:t>Nouns </a:t>
            </a:r>
            <a:r>
              <a:rPr lang="en-US" altLang="ja-JP" sz="3600" dirty="0" smtClean="0">
                <a:solidFill>
                  <a:srgbClr val="C00000"/>
                </a:solidFill>
              </a:rPr>
              <a:t>(</a:t>
            </a:r>
            <a:r>
              <a:rPr lang="ja-JP" altLang="en-US" sz="3600" dirty="0" smtClean="0">
                <a:solidFill>
                  <a:srgbClr val="C00000"/>
                </a:solidFill>
              </a:rPr>
              <a:t>不評語</a:t>
            </a:r>
            <a:r>
              <a:rPr lang="en-US" altLang="ja-JP" sz="4000" dirty="0" smtClean="0">
                <a:solidFill>
                  <a:srgbClr val="C00000"/>
                </a:solidFill>
              </a:rPr>
              <a:t>)</a:t>
            </a:r>
            <a:endParaRPr lang="en-US" altLang="ja-JP" sz="3600" dirty="0" smtClean="0">
              <a:solidFill>
                <a:srgbClr val="C00000"/>
              </a:solidFill>
            </a:endParaRPr>
          </a:p>
          <a:p>
            <a:pPr marL="0" indent="0">
              <a:buNone/>
            </a:pPr>
            <a:r>
              <a:rPr lang="en-US" altLang="ja-JP" dirty="0" smtClean="0"/>
              <a:t>Self</a:t>
            </a:r>
            <a:r>
              <a:rPr lang="ja-JP" altLang="ja-JP" dirty="0" smtClean="0"/>
              <a:t>「</a:t>
            </a:r>
            <a:r>
              <a:rPr lang="ja-JP" altLang="ja-JP" dirty="0"/>
              <a:t>自分</a:t>
            </a:r>
            <a:r>
              <a:rPr lang="ja-JP" altLang="ja-JP" dirty="0" smtClean="0"/>
              <a:t>」</a:t>
            </a:r>
            <a:r>
              <a:rPr lang="en-US" altLang="ja-JP" dirty="0"/>
              <a:t> </a:t>
            </a:r>
            <a:r>
              <a:rPr lang="en-US" altLang="ja-JP" dirty="0" smtClean="0"/>
              <a:t>(29), Information disclosure</a:t>
            </a:r>
            <a:r>
              <a:rPr lang="ja-JP" altLang="ja-JP" dirty="0" smtClean="0"/>
              <a:t>「</a:t>
            </a:r>
            <a:r>
              <a:rPr lang="ja-JP" altLang="ja-JP" dirty="0"/>
              <a:t>情報公開</a:t>
            </a:r>
            <a:r>
              <a:rPr lang="ja-JP" altLang="ja-JP" dirty="0" smtClean="0"/>
              <a:t>」</a:t>
            </a:r>
            <a:r>
              <a:rPr lang="en-US" altLang="ja-JP" dirty="0"/>
              <a:t> </a:t>
            </a:r>
            <a:r>
              <a:rPr lang="en-US" altLang="ja-JP" dirty="0" smtClean="0"/>
              <a:t>(15), Others</a:t>
            </a:r>
            <a:r>
              <a:rPr lang="ja-JP" altLang="ja-JP" dirty="0" smtClean="0"/>
              <a:t>「</a:t>
            </a:r>
            <a:r>
              <a:rPr lang="ja-JP" altLang="ja-JP" dirty="0"/>
              <a:t>人</a:t>
            </a:r>
            <a:r>
              <a:rPr lang="ja-JP" altLang="ja-JP" dirty="0" smtClean="0"/>
              <a:t>」</a:t>
            </a:r>
            <a:r>
              <a:rPr lang="en-US" altLang="ja-JP" dirty="0"/>
              <a:t> </a:t>
            </a:r>
            <a:r>
              <a:rPr lang="en-US" altLang="ja-JP" dirty="0" smtClean="0"/>
              <a:t>(9), Human relationship</a:t>
            </a:r>
            <a:r>
              <a:rPr lang="ja-JP" altLang="ja-JP" dirty="0" smtClean="0"/>
              <a:t>「</a:t>
            </a:r>
            <a:r>
              <a:rPr lang="ja-JP" altLang="ja-JP" dirty="0"/>
              <a:t>人間関係</a:t>
            </a:r>
            <a:r>
              <a:rPr lang="ja-JP" altLang="ja-JP" dirty="0" smtClean="0"/>
              <a:t>」</a:t>
            </a:r>
            <a:r>
              <a:rPr lang="en-US" altLang="ja-JP" dirty="0"/>
              <a:t> </a:t>
            </a:r>
            <a:r>
              <a:rPr lang="en-US" altLang="ja-JP" dirty="0" smtClean="0"/>
              <a:t>(7), State</a:t>
            </a:r>
            <a:r>
              <a:rPr lang="ja-JP" altLang="ja-JP" dirty="0" smtClean="0"/>
              <a:t>「</a:t>
            </a:r>
            <a:r>
              <a:rPr lang="ja-JP" altLang="ja-JP" dirty="0"/>
              <a:t>状態</a:t>
            </a:r>
            <a:r>
              <a:rPr lang="ja-JP" altLang="ja-JP" dirty="0" smtClean="0"/>
              <a:t>」</a:t>
            </a:r>
            <a:r>
              <a:rPr lang="en-US" altLang="ja-JP" dirty="0"/>
              <a:t> </a:t>
            </a:r>
            <a:r>
              <a:rPr lang="en-US" altLang="ja-JP" dirty="0" smtClean="0"/>
              <a:t>(7), Condition</a:t>
            </a:r>
            <a:r>
              <a:rPr lang="ja-JP" altLang="ja-JP" dirty="0" smtClean="0"/>
              <a:t>「</a:t>
            </a:r>
            <a:r>
              <a:rPr lang="ja-JP" altLang="ja-JP" dirty="0"/>
              <a:t>具合</a:t>
            </a:r>
            <a:r>
              <a:rPr lang="ja-JP" altLang="ja-JP" dirty="0" smtClean="0"/>
              <a:t>」</a:t>
            </a:r>
            <a:r>
              <a:rPr lang="en-US" altLang="ja-JP" dirty="0"/>
              <a:t> </a:t>
            </a:r>
            <a:r>
              <a:rPr lang="en-US" altLang="ja-JP" dirty="0" smtClean="0"/>
              <a:t>(6), Work</a:t>
            </a:r>
            <a:r>
              <a:rPr lang="ja-JP" altLang="ja-JP" dirty="0" smtClean="0"/>
              <a:t>「</a:t>
            </a:r>
            <a:r>
              <a:rPr lang="ja-JP" altLang="ja-JP" dirty="0"/>
              <a:t>仕事</a:t>
            </a:r>
            <a:r>
              <a:rPr lang="ja-JP" altLang="ja-JP" dirty="0" smtClean="0"/>
              <a:t>」</a:t>
            </a:r>
            <a:r>
              <a:rPr lang="en-US" altLang="ja-JP" dirty="0"/>
              <a:t> </a:t>
            </a:r>
            <a:r>
              <a:rPr lang="en-US" altLang="ja-JP" dirty="0" smtClean="0"/>
              <a:t>(6), Feeling </a:t>
            </a:r>
            <a:r>
              <a:rPr lang="ja-JP" altLang="ja-JP" dirty="0" smtClean="0"/>
              <a:t>「</a:t>
            </a:r>
            <a:r>
              <a:rPr lang="ja-JP" altLang="ja-JP" dirty="0"/>
              <a:t>気持ち</a:t>
            </a:r>
            <a:r>
              <a:rPr lang="ja-JP" altLang="ja-JP" dirty="0" smtClean="0"/>
              <a:t>」</a:t>
            </a:r>
            <a:r>
              <a:rPr lang="en-US" altLang="ja-JP" dirty="0"/>
              <a:t> </a:t>
            </a:r>
            <a:r>
              <a:rPr lang="en-US" altLang="ja-JP" dirty="0" smtClean="0"/>
              <a:t>(6), </a:t>
            </a:r>
            <a:r>
              <a:rPr lang="en-US" altLang="ja-JP" dirty="0"/>
              <a:t>Mr. Hallucination </a:t>
            </a:r>
            <a:r>
              <a:rPr lang="ja-JP" altLang="ja-JP" dirty="0" smtClean="0"/>
              <a:t>「</a:t>
            </a:r>
            <a:r>
              <a:rPr lang="ja-JP" altLang="ja-JP" dirty="0"/>
              <a:t>幻聴さん</a:t>
            </a:r>
            <a:r>
              <a:rPr lang="ja-JP" altLang="ja-JP" dirty="0" smtClean="0"/>
              <a:t>」</a:t>
            </a:r>
            <a:r>
              <a:rPr lang="en-US" altLang="ja-JP" dirty="0"/>
              <a:t> </a:t>
            </a:r>
            <a:r>
              <a:rPr lang="en-US" altLang="ja-JP" dirty="0" smtClean="0"/>
              <a:t>(6).</a:t>
            </a:r>
            <a:endParaRPr kumimoji="1" lang="ja-JP" altLang="en-US" dirty="0"/>
          </a:p>
        </p:txBody>
      </p:sp>
      <p:sp>
        <p:nvSpPr>
          <p:cNvPr id="4" name="スライド番号プレースホルダー 3"/>
          <p:cNvSpPr>
            <a:spLocks noGrp="1"/>
          </p:cNvSpPr>
          <p:nvPr>
            <p:ph type="sldNum" sz="quarter" idx="12"/>
          </p:nvPr>
        </p:nvSpPr>
        <p:spPr/>
        <p:txBody>
          <a:bodyPr/>
          <a:lstStyle/>
          <a:p>
            <a:fld id="{D08E75B0-1F7F-48CC-B935-DF25C6E854AD}" type="slidenum">
              <a:rPr kumimoji="1" lang="ja-JP" altLang="en-US" smtClean="0"/>
              <a:t>13</a:t>
            </a:fld>
            <a:endParaRPr kumimoji="1" lang="ja-JP" altLang="en-US"/>
          </a:p>
        </p:txBody>
      </p:sp>
    </p:spTree>
    <p:extLst>
      <p:ext uri="{BB962C8B-B14F-4D97-AF65-F5344CB8AC3E}">
        <p14:creationId xmlns:p14="http://schemas.microsoft.com/office/powerpoint/2010/main" val="335181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Discussion</a:t>
            </a:r>
            <a:endParaRPr kumimoji="1" lang="ja-JP" altLang="en-US" dirty="0"/>
          </a:p>
        </p:txBody>
      </p:sp>
      <p:sp>
        <p:nvSpPr>
          <p:cNvPr id="3" name="コンテンツ プレースホルダー 2"/>
          <p:cNvSpPr>
            <a:spLocks noGrp="1"/>
          </p:cNvSpPr>
          <p:nvPr>
            <p:ph idx="1"/>
          </p:nvPr>
        </p:nvSpPr>
        <p:spPr>
          <a:xfrm>
            <a:off x="395536" y="1268760"/>
            <a:ext cx="8291264" cy="5328592"/>
          </a:xfrm>
        </p:spPr>
        <p:txBody>
          <a:bodyPr>
            <a:normAutofit fontScale="92500" lnSpcReduction="10000"/>
          </a:bodyPr>
          <a:lstStyle/>
          <a:p>
            <a:r>
              <a:rPr lang="en-US" altLang="ja-JP" i="1" dirty="0" err="1"/>
              <a:t>Tojisha</a:t>
            </a:r>
            <a:r>
              <a:rPr lang="en-US" altLang="ja-JP" i="1" dirty="0"/>
              <a:t> </a:t>
            </a:r>
            <a:r>
              <a:rPr lang="en-US" altLang="ja-JP" i="1" dirty="0" err="1"/>
              <a:t>Kenkyu</a:t>
            </a:r>
            <a:r>
              <a:rPr lang="en-US" altLang="ja-JP" i="1" dirty="0"/>
              <a:t> </a:t>
            </a:r>
            <a:r>
              <a:rPr lang="en-US" altLang="ja-JP" dirty="0"/>
              <a:t>mostly studies about self, disease suffering, and human relationship according to word frequency analysis. </a:t>
            </a:r>
            <a:endParaRPr lang="en-US" altLang="ja-JP" dirty="0" smtClean="0"/>
          </a:p>
          <a:p>
            <a:r>
              <a:rPr lang="en-US" altLang="ja-JP" dirty="0" smtClean="0"/>
              <a:t>Positive </a:t>
            </a:r>
            <a:r>
              <a:rPr lang="en-US" altLang="ja-JP" dirty="0"/>
              <a:t>aspects of process of the </a:t>
            </a:r>
            <a:r>
              <a:rPr lang="en-US" altLang="ja-JP" dirty="0" smtClean="0"/>
              <a:t>self-direct research </a:t>
            </a:r>
            <a:r>
              <a:rPr lang="en-US" altLang="ja-JP" dirty="0"/>
              <a:t>activities are shown by positive-negative analysis.  </a:t>
            </a:r>
            <a:endParaRPr lang="en-US" altLang="ja-JP" dirty="0" smtClean="0"/>
          </a:p>
          <a:p>
            <a:r>
              <a:rPr lang="en-US" altLang="ja-JP" dirty="0" smtClean="0"/>
              <a:t>In </a:t>
            </a:r>
            <a:r>
              <a:rPr lang="en-US" altLang="ja-JP" i="1" dirty="0" err="1"/>
              <a:t>Tojisha</a:t>
            </a:r>
            <a:r>
              <a:rPr lang="en-US" altLang="ja-JP" i="1" dirty="0"/>
              <a:t> </a:t>
            </a:r>
            <a:r>
              <a:rPr lang="en-US" altLang="ja-JP" i="1" dirty="0" err="1"/>
              <a:t>Kenkyu</a:t>
            </a:r>
            <a:r>
              <a:rPr lang="en-US" altLang="ja-JP" i="1" dirty="0"/>
              <a:t> </a:t>
            </a:r>
            <a:r>
              <a:rPr lang="en-US" altLang="ja-JP" dirty="0"/>
              <a:t>activities, the process of discovery leads to the result of recovery in everyday life. </a:t>
            </a:r>
            <a:endParaRPr lang="en-US" altLang="ja-JP" dirty="0" smtClean="0"/>
          </a:p>
          <a:p>
            <a:r>
              <a:rPr lang="en-US" altLang="ja-JP" dirty="0" smtClean="0"/>
              <a:t>As </a:t>
            </a:r>
            <a:r>
              <a:rPr lang="en-US" altLang="ja-JP" dirty="0"/>
              <a:t>it facilitates recovery after the difficulty in life, </a:t>
            </a:r>
            <a:r>
              <a:rPr lang="en-US" altLang="ja-JP" i="1" dirty="0" err="1"/>
              <a:t>Tojisha</a:t>
            </a:r>
            <a:r>
              <a:rPr lang="en-US" altLang="ja-JP" i="1" dirty="0"/>
              <a:t> </a:t>
            </a:r>
            <a:r>
              <a:rPr lang="en-US" altLang="ja-JP" i="1" dirty="0" err="1"/>
              <a:t>Kenkyu</a:t>
            </a:r>
            <a:r>
              <a:rPr lang="en-US" altLang="ja-JP" i="1" dirty="0"/>
              <a:t> </a:t>
            </a:r>
            <a:r>
              <a:rPr lang="en-US" altLang="ja-JP" dirty="0"/>
              <a:t>promoted posttraumatic growth of people with mental illness.</a:t>
            </a:r>
            <a:endParaRPr kumimoji="1" lang="ja-JP" altLang="en-US" dirty="0"/>
          </a:p>
        </p:txBody>
      </p:sp>
      <p:sp>
        <p:nvSpPr>
          <p:cNvPr id="4" name="スライド番号プレースホルダー 3"/>
          <p:cNvSpPr>
            <a:spLocks noGrp="1"/>
          </p:cNvSpPr>
          <p:nvPr>
            <p:ph type="sldNum" sz="quarter" idx="12"/>
          </p:nvPr>
        </p:nvSpPr>
        <p:spPr/>
        <p:txBody>
          <a:bodyPr/>
          <a:lstStyle/>
          <a:p>
            <a:fld id="{D08E75B0-1F7F-48CC-B935-DF25C6E854AD}" type="slidenum">
              <a:rPr kumimoji="1" lang="ja-JP" altLang="en-US" smtClean="0"/>
              <a:t>14</a:t>
            </a:fld>
            <a:endParaRPr kumimoji="1" lang="ja-JP" altLang="en-US"/>
          </a:p>
        </p:txBody>
      </p:sp>
    </p:spTree>
    <p:extLst>
      <p:ext uri="{BB962C8B-B14F-4D97-AF65-F5344CB8AC3E}">
        <p14:creationId xmlns:p14="http://schemas.microsoft.com/office/powerpoint/2010/main" val="3483677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4691951"/>
            <a:ext cx="1324210" cy="123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576" y="3284984"/>
            <a:ext cx="13335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79512" y="274638"/>
            <a:ext cx="7488832" cy="850106"/>
          </a:xfrm>
        </p:spPr>
        <p:txBody>
          <a:bodyPr>
            <a:normAutofit fontScale="90000"/>
          </a:bodyPr>
          <a:lstStyle/>
          <a:p>
            <a:pPr algn="l"/>
            <a:r>
              <a:rPr kumimoji="1" lang="en-US" altLang="ja-JP" dirty="0" smtClean="0"/>
              <a:t>Problem: What is </a:t>
            </a:r>
            <a:r>
              <a:rPr kumimoji="1" lang="en-US" altLang="ja-JP" i="1" dirty="0" err="1" smtClean="0"/>
              <a:t>Tojisha</a:t>
            </a:r>
            <a:r>
              <a:rPr kumimoji="1" lang="en-US" altLang="ja-JP" i="1" dirty="0" smtClean="0"/>
              <a:t> </a:t>
            </a:r>
            <a:r>
              <a:rPr kumimoji="1" lang="en-US" altLang="ja-JP" i="1" dirty="0" err="1" smtClean="0"/>
              <a:t>Kenkyu</a:t>
            </a:r>
            <a:r>
              <a:rPr kumimoji="1" lang="en-US" altLang="ja-JP" i="1" dirty="0" smtClean="0"/>
              <a:t> </a:t>
            </a:r>
            <a:br>
              <a:rPr kumimoji="1" lang="en-US" altLang="ja-JP" i="1" dirty="0" smtClean="0"/>
            </a:br>
            <a:r>
              <a:rPr kumimoji="1" lang="en-US" altLang="ja-JP" i="1" dirty="0" smtClean="0"/>
              <a:t>(Self-directed research)</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179512" y="1412776"/>
            <a:ext cx="7992888" cy="4713387"/>
          </a:xfrm>
        </p:spPr>
        <p:txBody>
          <a:bodyPr>
            <a:normAutofit fontScale="77500" lnSpcReduction="20000"/>
          </a:bodyPr>
          <a:lstStyle/>
          <a:p>
            <a:r>
              <a:rPr lang="en-US" altLang="ja-JP" sz="3100" dirty="0" err="1"/>
              <a:t>Tojisha</a:t>
            </a:r>
            <a:r>
              <a:rPr lang="en-US" altLang="ja-JP" sz="3100" dirty="0"/>
              <a:t> </a:t>
            </a:r>
            <a:r>
              <a:rPr lang="en-US" altLang="ja-JP" sz="3100" dirty="0" err="1"/>
              <a:t>Kenkyu</a:t>
            </a:r>
            <a:r>
              <a:rPr lang="en-US" altLang="ja-JP" sz="3100" dirty="0"/>
              <a:t> was born from daily activity of Bethel </a:t>
            </a:r>
            <a:r>
              <a:rPr lang="ja-JP" altLang="en-US" sz="3100" dirty="0"/>
              <a:t>（</a:t>
            </a:r>
            <a:r>
              <a:rPr lang="en-US" altLang="ja-JP" sz="3100" dirty="0"/>
              <a:t>social welfare cooperation located in Urakawa Town, Japan) members who suffer with schizophrenia and other mental disorders. </a:t>
            </a:r>
            <a:endParaRPr lang="en-US" altLang="ja-JP" sz="3100" dirty="0" smtClean="0"/>
          </a:p>
          <a:p>
            <a:endParaRPr lang="en-US" altLang="ja-JP" sz="3100" dirty="0"/>
          </a:p>
          <a:p>
            <a:r>
              <a:rPr lang="en-US" altLang="ja-JP" sz="3100" dirty="0"/>
              <a:t>Research topics </a:t>
            </a:r>
            <a:r>
              <a:rPr lang="en-US" altLang="ja-JP" sz="3100" dirty="0" smtClean="0"/>
              <a:t>or themes </a:t>
            </a:r>
            <a:r>
              <a:rPr lang="en-US" altLang="ja-JP" sz="3100" dirty="0"/>
              <a:t>are mainly from daily issues that the clients (and their family members, and sometimes supporters (social workers, nurses, etc.)face in every day life. Research starts with a question of “What is troubling me?”</a:t>
            </a:r>
          </a:p>
          <a:p>
            <a:endParaRPr lang="en-US" altLang="ja-JP" sz="3100" dirty="0" smtClean="0"/>
          </a:p>
          <a:p>
            <a:r>
              <a:rPr lang="en-US" altLang="ja-JP" sz="3100" dirty="0" err="1" smtClean="0"/>
              <a:t>Tojisha</a:t>
            </a:r>
            <a:r>
              <a:rPr lang="en-US" altLang="ja-JP" sz="3100" dirty="0" smtClean="0"/>
              <a:t> </a:t>
            </a:r>
            <a:r>
              <a:rPr lang="en-US" altLang="ja-JP" sz="3100" dirty="0" err="1"/>
              <a:t>Kenkyu</a:t>
            </a:r>
            <a:r>
              <a:rPr lang="en-US" altLang="ja-JP" sz="3100" dirty="0"/>
              <a:t> treats hallucinations and delusions as most important materials for research findings and solutions for healthier and easier life. Also a person’s success stories are as important as hallucinations and delusions.</a:t>
            </a:r>
          </a:p>
          <a:p>
            <a:endParaRPr kumimoji="1" lang="ja-JP" altLang="en-US" dirty="0"/>
          </a:p>
        </p:txBody>
      </p:sp>
      <p:sp>
        <p:nvSpPr>
          <p:cNvPr id="4" name="テキスト ボックス 3"/>
          <p:cNvSpPr txBox="1"/>
          <p:nvPr/>
        </p:nvSpPr>
        <p:spPr>
          <a:xfrm>
            <a:off x="179512" y="5949280"/>
            <a:ext cx="8855181" cy="923330"/>
          </a:xfrm>
          <a:prstGeom prst="rect">
            <a:avLst/>
          </a:prstGeom>
          <a:noFill/>
        </p:spPr>
        <p:txBody>
          <a:bodyPr wrap="none" rtlCol="0">
            <a:spAutoFit/>
          </a:bodyPr>
          <a:lstStyle/>
          <a:p>
            <a:r>
              <a:rPr lang="en-US" altLang="ja-JP" dirty="0" smtClean="0"/>
              <a:t>Sato, S. et al. (2014). How </a:t>
            </a:r>
            <a:r>
              <a:rPr lang="en-US" altLang="ja-JP" dirty="0"/>
              <a:t>can </a:t>
            </a:r>
            <a:r>
              <a:rPr lang="en-US" altLang="ja-JP" dirty="0" err="1"/>
              <a:t>Tojishya</a:t>
            </a:r>
            <a:r>
              <a:rPr lang="en-US" altLang="ja-JP" dirty="0"/>
              <a:t> </a:t>
            </a:r>
            <a:r>
              <a:rPr lang="en-US" altLang="ja-JP" dirty="0" err="1"/>
              <a:t>Kenkyu</a:t>
            </a:r>
            <a:r>
              <a:rPr lang="en-US" altLang="ja-JP" dirty="0"/>
              <a:t> (self-directed research) deepen student’s </a:t>
            </a:r>
            <a:endParaRPr lang="en-US" altLang="ja-JP" dirty="0" smtClean="0"/>
          </a:p>
          <a:p>
            <a:r>
              <a:rPr lang="en-US" altLang="ja-JP" dirty="0" smtClean="0"/>
              <a:t>self-understanding</a:t>
            </a:r>
            <a:r>
              <a:rPr lang="en-US" altLang="ja-JP" dirty="0"/>
              <a:t>? </a:t>
            </a:r>
            <a:r>
              <a:rPr lang="en-US" altLang="ja-JP" dirty="0" smtClean="0"/>
              <a:t>:Effectiveness </a:t>
            </a:r>
            <a:r>
              <a:rPr lang="en-US" altLang="ja-JP" dirty="0"/>
              <a:t>of </a:t>
            </a:r>
            <a:r>
              <a:rPr lang="en-US" altLang="ja-JP" dirty="0" err="1"/>
              <a:t>Tojisha</a:t>
            </a:r>
            <a:r>
              <a:rPr lang="en-US" altLang="ja-JP" dirty="0"/>
              <a:t> </a:t>
            </a:r>
            <a:r>
              <a:rPr lang="en-US" altLang="ja-JP" dirty="0" err="1"/>
              <a:t>Kenkyu</a:t>
            </a:r>
            <a:r>
              <a:rPr lang="en-US" altLang="ja-JP" dirty="0"/>
              <a:t> for better understanding of </a:t>
            </a:r>
            <a:r>
              <a:rPr lang="en-US" altLang="ja-JP" dirty="0" smtClean="0"/>
              <a:t>self.   SWSD.</a:t>
            </a:r>
            <a:endParaRPr lang="ja-JP"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D08E75B0-1F7F-48CC-B935-DF25C6E854AD}" type="slidenum">
              <a:rPr kumimoji="1" lang="ja-JP" altLang="en-US" smtClean="0"/>
              <a:t>2</a:t>
            </a:fld>
            <a:endParaRPr kumimoji="1" lang="ja-JP" altLang="en-US"/>
          </a:p>
        </p:txBody>
      </p:sp>
      <p:pic>
        <p:nvPicPr>
          <p:cNvPr id="8" name="Picture 4" descr="精神病でまちおこ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708" y="116632"/>
            <a:ext cx="2091210" cy="131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23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5400600" cy="720080"/>
          </a:xfrm>
        </p:spPr>
        <p:txBody>
          <a:bodyPr>
            <a:noAutofit/>
          </a:bodyPr>
          <a:lstStyle/>
          <a:p>
            <a:pPr algn="l"/>
            <a:r>
              <a:rPr lang="en-US" altLang="ja-JP" sz="3200" dirty="0" smtClean="0"/>
              <a:t>Bethel Festival &amp;</a:t>
            </a:r>
            <a:r>
              <a:rPr lang="ja-JP" altLang="en-US" sz="3200" dirty="0" smtClean="0"/>
              <a:t>　</a:t>
            </a:r>
            <a:r>
              <a:rPr lang="en-US" altLang="ja-JP" sz="3200" dirty="0" smtClean="0"/>
              <a:t/>
            </a:r>
            <a:br>
              <a:rPr lang="en-US" altLang="ja-JP" sz="3200" dirty="0" smtClean="0"/>
            </a:br>
            <a:r>
              <a:rPr lang="en-US" altLang="ja-JP" sz="3200" dirty="0" smtClean="0"/>
              <a:t>National </a:t>
            </a:r>
            <a:r>
              <a:rPr lang="en-US" altLang="ja-JP" sz="3200" dirty="0"/>
              <a:t>Conference </a:t>
            </a:r>
            <a:r>
              <a:rPr lang="en-US" altLang="ja-JP" sz="3200" dirty="0" smtClean="0"/>
              <a:t/>
            </a:r>
            <a:br>
              <a:rPr lang="en-US" altLang="ja-JP" sz="3200" dirty="0" smtClean="0"/>
            </a:br>
            <a:r>
              <a:rPr lang="en-US" altLang="ja-JP" sz="3200" dirty="0" smtClean="0"/>
              <a:t>of </a:t>
            </a:r>
            <a:r>
              <a:rPr lang="en-US" altLang="ja-JP" sz="3200" dirty="0" err="1"/>
              <a:t>Tojisha</a:t>
            </a:r>
            <a:r>
              <a:rPr lang="en-US" altLang="ja-JP" sz="3200" dirty="0"/>
              <a:t> </a:t>
            </a:r>
            <a:r>
              <a:rPr lang="en-US" altLang="ja-JP" sz="3200" dirty="0" err="1"/>
              <a:t>Kenkyu</a:t>
            </a:r>
            <a:r>
              <a:rPr lang="ja-JP" altLang="en-US" sz="3200" dirty="0"/>
              <a:t>　　</a:t>
            </a:r>
            <a:r>
              <a:rPr lang="en-US" altLang="ja-JP" sz="3200" dirty="0">
                <a:solidFill>
                  <a:srgbClr val="FF0000"/>
                </a:solidFill>
              </a:rPr>
              <a:t>Aug 2014</a:t>
            </a:r>
            <a:endParaRPr kumimoji="1" lang="ja-JP" altLang="en-US" sz="3200" u="sng" dirty="0"/>
          </a:p>
        </p:txBody>
      </p:sp>
      <p:sp>
        <p:nvSpPr>
          <p:cNvPr id="3" name="コンテンツ プレースホルダー 2"/>
          <p:cNvSpPr>
            <a:spLocks noGrp="1"/>
          </p:cNvSpPr>
          <p:nvPr>
            <p:ph sz="half" idx="1"/>
          </p:nvPr>
        </p:nvSpPr>
        <p:spPr>
          <a:xfrm>
            <a:off x="0" y="1052736"/>
            <a:ext cx="4644008" cy="5805264"/>
          </a:xfrm>
        </p:spPr>
        <p:txBody>
          <a:bodyPr>
            <a:normAutofit/>
          </a:bodyPr>
          <a:lstStyle/>
          <a:p>
            <a:pPr marL="0" indent="0">
              <a:buNone/>
            </a:pPr>
            <a:endParaRPr kumimoji="1" lang="en-US" altLang="ja-JP" sz="2400" dirty="0" smtClean="0"/>
          </a:p>
          <a:p>
            <a:pPr marL="0" indent="0">
              <a:buNone/>
            </a:pPr>
            <a:r>
              <a:rPr kumimoji="1" lang="en-US" altLang="ja-JP" sz="2400" dirty="0" smtClean="0"/>
              <a:t> With Mr. </a:t>
            </a:r>
            <a:r>
              <a:rPr kumimoji="1" lang="en-US" altLang="ja-JP" sz="2400" dirty="0" err="1" smtClean="0"/>
              <a:t>Mukaiyachi</a:t>
            </a:r>
            <a:r>
              <a:rPr kumimoji="1" lang="ja-JP" altLang="en-US" sz="2400" dirty="0" smtClean="0"/>
              <a:t>　（</a:t>
            </a:r>
            <a:r>
              <a:rPr kumimoji="1" lang="en-US" altLang="ja-JP" sz="2400" dirty="0" smtClean="0"/>
              <a:t>PSW)</a:t>
            </a:r>
          </a:p>
          <a:p>
            <a:pPr marL="0" indent="0">
              <a:buNone/>
            </a:pPr>
            <a:endParaRPr lang="en-US" altLang="ja-JP" sz="2400" dirty="0"/>
          </a:p>
          <a:p>
            <a:pPr marL="0" indent="0">
              <a:buNone/>
            </a:pPr>
            <a:endParaRPr kumimoji="1" lang="en-US" altLang="ja-JP" sz="2400" dirty="0" smtClean="0"/>
          </a:p>
          <a:p>
            <a:pPr marL="0" indent="0">
              <a:buNone/>
            </a:pPr>
            <a:endParaRPr lang="en-US" altLang="ja-JP" sz="2400" dirty="0"/>
          </a:p>
          <a:p>
            <a:pPr marL="0" indent="0">
              <a:buNone/>
            </a:pPr>
            <a:endParaRPr kumimoji="1" lang="en-US" altLang="ja-JP" sz="2400" dirty="0" smtClean="0"/>
          </a:p>
          <a:p>
            <a:pPr marL="0" indent="0">
              <a:buNone/>
            </a:pPr>
            <a:endParaRPr kumimoji="1" lang="en-US" altLang="ja-JP" sz="2400" dirty="0" smtClean="0"/>
          </a:p>
          <a:p>
            <a:pPr marL="0" indent="0">
              <a:buNone/>
            </a:pPr>
            <a:r>
              <a:rPr kumimoji="1" lang="en-US" altLang="ja-JP" sz="2400" dirty="0" smtClean="0"/>
              <a:t>  With Dr. Kawamura</a:t>
            </a:r>
            <a:r>
              <a:rPr kumimoji="1" lang="ja-JP" altLang="en-US" sz="2400" dirty="0" smtClean="0"/>
              <a:t>　（</a:t>
            </a:r>
            <a:r>
              <a:rPr kumimoji="1" lang="en-US" altLang="ja-JP" sz="2400" dirty="0" smtClean="0"/>
              <a:t>MD)</a:t>
            </a:r>
          </a:p>
          <a:p>
            <a:pPr marL="0" indent="0">
              <a:buNone/>
            </a:pPr>
            <a:endParaRPr kumimoji="1" lang="ja-JP" altLang="en-US" sz="2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25" y="1988840"/>
            <a:ext cx="3288963" cy="211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4545668"/>
            <a:ext cx="3312368" cy="21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DCIM\101CANON\IMG_05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511775"/>
            <a:ext cx="3144296" cy="22295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8094" y="188640"/>
            <a:ext cx="2870371" cy="4025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スライド番号プレースホルダー 8"/>
          <p:cNvSpPr>
            <a:spLocks noGrp="1"/>
          </p:cNvSpPr>
          <p:nvPr>
            <p:ph type="sldNum" sz="quarter" idx="12"/>
          </p:nvPr>
        </p:nvSpPr>
        <p:spPr/>
        <p:txBody>
          <a:bodyPr/>
          <a:lstStyle/>
          <a:p>
            <a:fld id="{D08E75B0-1F7F-48CC-B935-DF25C6E854AD}" type="slidenum">
              <a:rPr kumimoji="1" lang="ja-JP" altLang="en-US" smtClean="0"/>
              <a:t>3</a:t>
            </a:fld>
            <a:endParaRPr kumimoji="1" lang="ja-JP" altLang="en-US"/>
          </a:p>
        </p:txBody>
      </p:sp>
    </p:spTree>
    <p:extLst>
      <p:ext uri="{BB962C8B-B14F-4D97-AF65-F5344CB8AC3E}">
        <p14:creationId xmlns:p14="http://schemas.microsoft.com/office/powerpoint/2010/main" val="292761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0"/>
            <a:ext cx="8784976" cy="692696"/>
          </a:xfrm>
        </p:spPr>
        <p:txBody>
          <a:bodyPr>
            <a:noAutofit/>
          </a:bodyPr>
          <a:lstStyle/>
          <a:p>
            <a:r>
              <a:rPr lang="en-US" altLang="ja-JP" sz="2400" dirty="0" smtClean="0"/>
              <a:t>Steps </a:t>
            </a:r>
            <a:r>
              <a:rPr lang="en-US" altLang="ja-JP" sz="2400" dirty="0"/>
              <a:t>necessary to </a:t>
            </a:r>
            <a:r>
              <a:rPr lang="en-US" altLang="ja-JP" sz="2400" dirty="0" smtClean="0"/>
              <a:t>conduct </a:t>
            </a:r>
            <a:r>
              <a:rPr lang="en-US" altLang="ja-JP" sz="2400" dirty="0" err="1" smtClean="0"/>
              <a:t>Tojisha</a:t>
            </a:r>
            <a:r>
              <a:rPr lang="en-US" altLang="ja-JP" sz="2400" dirty="0" smtClean="0"/>
              <a:t> </a:t>
            </a:r>
            <a:r>
              <a:rPr lang="en-US" altLang="ja-JP" sz="2400" dirty="0" err="1" smtClean="0"/>
              <a:t>Kenkyu</a:t>
            </a:r>
            <a:r>
              <a:rPr lang="en-US" altLang="ja-JP" sz="2400" dirty="0" smtClean="0"/>
              <a:t> (self-directed research)</a:t>
            </a:r>
            <a:endParaRPr kumimoji="1" lang="ja-JP" altLang="en-US" sz="2400" dirty="0"/>
          </a:p>
        </p:txBody>
      </p:sp>
      <p:sp>
        <p:nvSpPr>
          <p:cNvPr id="4" name="コンテンツ プレースホルダー 3"/>
          <p:cNvSpPr>
            <a:spLocks noGrp="1"/>
          </p:cNvSpPr>
          <p:nvPr>
            <p:ph idx="1"/>
          </p:nvPr>
        </p:nvSpPr>
        <p:spPr>
          <a:xfrm>
            <a:off x="107504" y="548680"/>
            <a:ext cx="8928992" cy="5721499"/>
          </a:xfrm>
        </p:spPr>
        <p:txBody>
          <a:bodyPr>
            <a:noAutofit/>
          </a:bodyPr>
          <a:lstStyle/>
          <a:p>
            <a:pPr marL="0" indent="0">
              <a:buNone/>
            </a:pPr>
            <a:r>
              <a:rPr lang="en-US" altLang="ja-JP" sz="2200" dirty="0" smtClean="0">
                <a:solidFill>
                  <a:srgbClr val="C00000"/>
                </a:solidFill>
              </a:rPr>
              <a:t>1) Differentiate </a:t>
            </a:r>
            <a:r>
              <a:rPr lang="en-US" altLang="ja-JP" sz="2200" dirty="0">
                <a:solidFill>
                  <a:srgbClr val="C00000"/>
                </a:solidFill>
              </a:rPr>
              <a:t>between the "problem" and the "person</a:t>
            </a:r>
            <a:r>
              <a:rPr lang="en-US" altLang="ja-JP" sz="2200" dirty="0" smtClean="0">
                <a:solidFill>
                  <a:srgbClr val="C00000"/>
                </a:solidFill>
              </a:rPr>
              <a:t>": </a:t>
            </a:r>
            <a:r>
              <a:rPr lang="en-US" altLang="ja-JP" sz="2200" dirty="0" smtClean="0"/>
              <a:t>Change </a:t>
            </a:r>
            <a:r>
              <a:rPr lang="en-US" altLang="ja-JP" sz="2200" dirty="0"/>
              <a:t>how you think about yourself </a:t>
            </a:r>
            <a:r>
              <a:rPr lang="en-US" altLang="ja-JP" sz="2200" dirty="0" smtClean="0"/>
              <a:t>from “I ‘ m </a:t>
            </a:r>
            <a:r>
              <a:rPr lang="en-US" altLang="ja-JP" sz="2200" dirty="0"/>
              <a:t>Hiroshi </a:t>
            </a:r>
            <a:r>
              <a:rPr lang="en-US" altLang="ja-JP" sz="2200" dirty="0" smtClean="0"/>
              <a:t>who keeps </a:t>
            </a:r>
            <a:r>
              <a:rPr lang="en-US" altLang="ja-JP" sz="2200" dirty="0"/>
              <a:t>blowing up" to "I'm Hiroshi who is struggling with the </a:t>
            </a:r>
            <a:r>
              <a:rPr lang="en-US" altLang="ja-JP" sz="2200" dirty="0" smtClean="0"/>
              <a:t>issue of </a:t>
            </a:r>
            <a:r>
              <a:rPr lang="en-US" altLang="ja-JP" sz="2200" dirty="0"/>
              <a:t>how to stop blowing up even when I don't want </a:t>
            </a:r>
            <a:r>
              <a:rPr lang="en-US" altLang="ja-JP" sz="2200" dirty="0" smtClean="0"/>
              <a:t>to.</a:t>
            </a:r>
          </a:p>
          <a:p>
            <a:pPr marL="0" indent="0">
              <a:buNone/>
            </a:pPr>
            <a:r>
              <a:rPr lang="en-US" altLang="ja-JP" sz="2200" dirty="0" smtClean="0">
                <a:solidFill>
                  <a:srgbClr val="C00000"/>
                </a:solidFill>
              </a:rPr>
              <a:t>2</a:t>
            </a:r>
            <a:r>
              <a:rPr lang="en-US" altLang="ja-JP" sz="2200" dirty="0">
                <a:solidFill>
                  <a:srgbClr val="C00000"/>
                </a:solidFill>
              </a:rPr>
              <a:t>) Create a self-diagnosis: </a:t>
            </a:r>
            <a:r>
              <a:rPr lang="en-US" altLang="ja-JP" sz="2200" dirty="0" smtClean="0"/>
              <a:t>Don't </a:t>
            </a:r>
            <a:r>
              <a:rPr lang="en-US" altLang="ja-JP" sz="2200" dirty="0"/>
              <a:t>just use the medical diagnosis </a:t>
            </a:r>
            <a:r>
              <a:rPr lang="en-US" altLang="ja-JP" sz="2200" dirty="0" smtClean="0"/>
              <a:t>but create </a:t>
            </a:r>
            <a:r>
              <a:rPr lang="en-US" altLang="ja-JP" sz="2200" dirty="0"/>
              <a:t>your own self-diagnosis that encapsulates the </a:t>
            </a:r>
            <a:r>
              <a:rPr lang="en-US" altLang="ja-JP" sz="2200" dirty="0" smtClean="0"/>
              <a:t>meanings and </a:t>
            </a:r>
            <a:r>
              <a:rPr lang="en-US" altLang="ja-JP" sz="2200" dirty="0"/>
              <a:t>circumstances of what you are struggling with. For example</a:t>
            </a:r>
            <a:r>
              <a:rPr lang="en-US" altLang="ja-JP" sz="2200" dirty="0" smtClean="0"/>
              <a:t>, "</a:t>
            </a:r>
            <a:r>
              <a:rPr lang="en-US" altLang="ja-JP" sz="2200" dirty="0"/>
              <a:t>Schizophrenia: </a:t>
            </a:r>
            <a:r>
              <a:rPr lang="en-US" altLang="ja-JP" sz="2200" dirty="0" smtClean="0"/>
              <a:t>Runs-out-of-money-by-the-end-of-the-week type</a:t>
            </a:r>
            <a:r>
              <a:rPr lang="en-US" altLang="ja-JP" sz="2000" dirty="0"/>
              <a:t>." This helps your peers </a:t>
            </a:r>
            <a:r>
              <a:rPr lang="en-US" altLang="ja-JP" sz="2000" dirty="0" smtClean="0"/>
              <a:t>understand </a:t>
            </a:r>
            <a:r>
              <a:rPr lang="en-US" altLang="ja-JP" sz="2000" dirty="0"/>
              <a:t>what you are </a:t>
            </a:r>
            <a:r>
              <a:rPr lang="en-US" altLang="ja-JP" sz="2000" dirty="0" smtClean="0"/>
              <a:t>struggling with </a:t>
            </a:r>
            <a:r>
              <a:rPr lang="en-US" altLang="ja-JP" sz="2000" dirty="0"/>
              <a:t>and helps them talk about it. It's an important part of </a:t>
            </a:r>
            <a:r>
              <a:rPr lang="en-US" altLang="ja-JP" sz="2000" dirty="0" smtClean="0"/>
              <a:t>you feeling </a:t>
            </a:r>
            <a:r>
              <a:rPr lang="en-US" altLang="ja-JP" sz="2000" dirty="0"/>
              <a:t>ownership over your problems</a:t>
            </a:r>
            <a:r>
              <a:rPr lang="en-US" altLang="ja-JP" sz="2000" dirty="0" smtClean="0"/>
              <a:t>.</a:t>
            </a:r>
          </a:p>
          <a:p>
            <a:pPr marL="0" indent="0">
              <a:buNone/>
            </a:pPr>
            <a:r>
              <a:rPr lang="en-US" altLang="ja-JP" sz="2200" dirty="0" smtClean="0">
                <a:solidFill>
                  <a:srgbClr val="C00000"/>
                </a:solidFill>
              </a:rPr>
              <a:t>3</a:t>
            </a:r>
            <a:r>
              <a:rPr lang="en-US" altLang="ja-JP" sz="2200" dirty="0">
                <a:solidFill>
                  <a:srgbClr val="C00000"/>
                </a:solidFill>
              </a:rPr>
              <a:t>) Figure out the patterns and processes of your problems: </a:t>
            </a:r>
            <a:r>
              <a:rPr lang="en-US" altLang="ja-JP" sz="2200" dirty="0" smtClean="0"/>
              <a:t>There must </a:t>
            </a:r>
            <a:r>
              <a:rPr lang="en-US" altLang="ja-JP" sz="2200" dirty="0"/>
              <a:t>be some rules that regulate how your symptoms occur, </a:t>
            </a:r>
            <a:r>
              <a:rPr lang="en-US" altLang="ja-JP" sz="2200" dirty="0" smtClean="0"/>
              <a:t>actions that </a:t>
            </a:r>
            <a:r>
              <a:rPr lang="en-US" altLang="ja-JP" sz="2200" dirty="0"/>
              <a:t>lead to them occurring, or things that lead to </a:t>
            </a:r>
            <a:r>
              <a:rPr lang="en-US" altLang="ja-JP" sz="2200" dirty="0" smtClean="0"/>
              <a:t>problems such </a:t>
            </a:r>
            <a:r>
              <a:rPr lang="en-US" altLang="ja-JP" sz="2200" dirty="0"/>
              <a:t>as "running out of money</a:t>
            </a:r>
            <a:r>
              <a:rPr lang="en-US" altLang="ja-JP" sz="2200" dirty="0" smtClean="0"/>
              <a:t>."</a:t>
            </a:r>
          </a:p>
          <a:p>
            <a:pPr marL="0" indent="0">
              <a:buNone/>
            </a:pPr>
            <a:r>
              <a:rPr lang="en-US" altLang="ja-JP" sz="2200" dirty="0" smtClean="0">
                <a:solidFill>
                  <a:srgbClr val="C00000"/>
                </a:solidFill>
              </a:rPr>
              <a:t>4</a:t>
            </a:r>
            <a:r>
              <a:rPr lang="en-US" altLang="ja-JP" sz="2200" dirty="0">
                <a:solidFill>
                  <a:srgbClr val="C00000"/>
                </a:solidFill>
              </a:rPr>
              <a:t>) Try to think of concrete ways that you can help yourself or </a:t>
            </a:r>
            <a:r>
              <a:rPr lang="en-US" altLang="ja-JP" sz="2200" dirty="0" smtClean="0">
                <a:solidFill>
                  <a:srgbClr val="C00000"/>
                </a:solidFill>
              </a:rPr>
              <a:t>protect yourself </a:t>
            </a:r>
            <a:r>
              <a:rPr lang="en-US" altLang="ja-JP" sz="2200" dirty="0">
                <a:solidFill>
                  <a:srgbClr val="C00000"/>
                </a:solidFill>
              </a:rPr>
              <a:t>and scenarios where you can practice them.</a:t>
            </a:r>
          </a:p>
          <a:p>
            <a:pPr marL="0" indent="0">
              <a:buNone/>
            </a:pPr>
            <a:r>
              <a:rPr lang="en-US" altLang="ja-JP" sz="2200" dirty="0" smtClean="0">
                <a:solidFill>
                  <a:srgbClr val="C00000"/>
                </a:solidFill>
              </a:rPr>
              <a:t>5</a:t>
            </a:r>
            <a:r>
              <a:rPr lang="en-US" altLang="ja-JP" sz="2200" dirty="0">
                <a:solidFill>
                  <a:srgbClr val="C00000"/>
                </a:solidFill>
              </a:rPr>
              <a:t>) Verify your results</a:t>
            </a:r>
            <a:r>
              <a:rPr lang="en-US" altLang="ja-JP" sz="2200" dirty="0" smtClean="0">
                <a:solidFill>
                  <a:srgbClr val="C00000"/>
                </a:solidFill>
              </a:rPr>
              <a:t>. </a:t>
            </a:r>
            <a:r>
              <a:rPr lang="en-US" altLang="ja-JP" sz="2200" dirty="0" smtClean="0"/>
              <a:t>         (Nakamura 2013: p174;        </a:t>
            </a:r>
            <a:r>
              <a:rPr lang="en-US" altLang="ja-JP" sz="2200" dirty="0" err="1" smtClean="0"/>
              <a:t>Mukaiyachi</a:t>
            </a:r>
            <a:r>
              <a:rPr lang="en-US" altLang="ja-JP" sz="2200" dirty="0" smtClean="0"/>
              <a:t> </a:t>
            </a:r>
            <a:r>
              <a:rPr lang="en-US" altLang="ja-JP" sz="2200" dirty="0"/>
              <a:t>2005: 4-5)</a:t>
            </a:r>
            <a:endParaRPr kumimoji="1" lang="ja-JP" altLang="en-US" sz="2200" dirty="0"/>
          </a:p>
        </p:txBody>
      </p:sp>
      <p:sp>
        <p:nvSpPr>
          <p:cNvPr id="5" name="スライド番号プレースホルダー 4"/>
          <p:cNvSpPr>
            <a:spLocks noGrp="1"/>
          </p:cNvSpPr>
          <p:nvPr>
            <p:ph type="sldNum" sz="quarter" idx="12"/>
          </p:nvPr>
        </p:nvSpPr>
        <p:spPr/>
        <p:txBody>
          <a:bodyPr/>
          <a:lstStyle/>
          <a:p>
            <a:fld id="{D08E75B0-1F7F-48CC-B935-DF25C6E854AD}" type="slidenum">
              <a:rPr kumimoji="1" lang="ja-JP" altLang="en-US" smtClean="0"/>
              <a:t>4</a:t>
            </a:fld>
            <a:endParaRPr kumimoji="1" lang="ja-JP" altLang="en-US"/>
          </a:p>
        </p:txBody>
      </p:sp>
    </p:spTree>
    <p:extLst>
      <p:ext uri="{BB962C8B-B14F-4D97-AF65-F5344CB8AC3E}">
        <p14:creationId xmlns:p14="http://schemas.microsoft.com/office/powerpoint/2010/main" val="2127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74638"/>
            <a:ext cx="8892480" cy="1143000"/>
          </a:xfrm>
        </p:spPr>
        <p:txBody>
          <a:bodyPr>
            <a:noAutofit/>
          </a:bodyPr>
          <a:lstStyle/>
          <a:p>
            <a:r>
              <a:rPr kumimoji="1" lang="en-US" altLang="ja-JP" sz="3200" dirty="0" smtClean="0"/>
              <a:t>A book of ethnography of Urakawa Bethel people</a:t>
            </a:r>
            <a:br>
              <a:rPr kumimoji="1" lang="en-US" altLang="ja-JP" sz="3200" dirty="0" smtClean="0"/>
            </a:br>
            <a:r>
              <a:rPr lang="ja-JP" altLang="en-US" sz="3200" dirty="0" smtClean="0"/>
              <a:t>中村（</a:t>
            </a:r>
            <a:r>
              <a:rPr lang="en-US" altLang="ja-JP" sz="3200" dirty="0" smtClean="0"/>
              <a:t>20</a:t>
            </a:r>
            <a:r>
              <a:rPr lang="ja-JP" altLang="en-US" sz="3200" dirty="0" smtClean="0"/>
              <a:t>）　　</a:t>
            </a:r>
            <a:r>
              <a:rPr lang="en-US" altLang="ja-JP" sz="3200" dirty="0" smtClean="0"/>
              <a:t>Nakamura</a:t>
            </a:r>
            <a:r>
              <a:rPr lang="ja-JP" altLang="en-US" sz="3200" dirty="0" smtClean="0"/>
              <a:t>（</a:t>
            </a:r>
            <a:r>
              <a:rPr lang="en-US" altLang="ja-JP" sz="3200" dirty="0" smtClean="0"/>
              <a:t>2013</a:t>
            </a:r>
            <a:r>
              <a:rPr lang="ja-JP" altLang="en-US" sz="3200" dirty="0" smtClean="0"/>
              <a:t>）</a:t>
            </a:r>
            <a:endParaRPr kumimoji="1" lang="ja-JP" alt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98597"/>
            <a:ext cx="3058096" cy="477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3385567" cy="479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D08E75B0-1F7F-48CC-B935-DF25C6E854AD}" type="slidenum">
              <a:rPr kumimoji="1" lang="ja-JP" altLang="en-US" smtClean="0"/>
              <a:t>5</a:t>
            </a:fld>
            <a:endParaRPr kumimoji="1" lang="ja-JP" altLang="en-US"/>
          </a:p>
        </p:txBody>
      </p:sp>
    </p:spTree>
    <p:extLst>
      <p:ext uri="{BB962C8B-B14F-4D97-AF65-F5344CB8AC3E}">
        <p14:creationId xmlns:p14="http://schemas.microsoft.com/office/powerpoint/2010/main" val="960108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518818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107504" y="332656"/>
            <a:ext cx="8581950" cy="490066"/>
          </a:xfrm>
        </p:spPr>
        <p:txBody>
          <a:bodyPr>
            <a:normAutofit fontScale="90000"/>
          </a:bodyPr>
          <a:lstStyle/>
          <a:p>
            <a:r>
              <a:rPr kumimoji="1" lang="en-US" altLang="ja-JP" i="1" dirty="0" err="1" smtClean="0"/>
              <a:t>Tojisha</a:t>
            </a:r>
            <a:r>
              <a:rPr kumimoji="1" lang="en-US" altLang="ja-JP" i="1" dirty="0" smtClean="0"/>
              <a:t> </a:t>
            </a:r>
            <a:r>
              <a:rPr lang="en-US" altLang="ja-JP" i="1" dirty="0" err="1" smtClean="0"/>
              <a:t>Kenkyu</a:t>
            </a:r>
            <a:r>
              <a:rPr lang="en-US" altLang="ja-JP" i="1" dirty="0" smtClean="0"/>
              <a:t> </a:t>
            </a:r>
            <a:r>
              <a:rPr lang="en-US" altLang="ja-JP" dirty="0" smtClean="0"/>
              <a:t>&amp; </a:t>
            </a:r>
            <a:r>
              <a:rPr kumimoji="1" lang="en-US" altLang="ja-JP" dirty="0" smtClean="0"/>
              <a:t>SECI model (Ito, 2011)</a:t>
            </a:r>
            <a:endParaRPr kumimoji="1" lang="ja-JP"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340768"/>
            <a:ext cx="3181350" cy="503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95536" y="1655375"/>
            <a:ext cx="1782476" cy="461665"/>
          </a:xfrm>
          <a:prstGeom prst="rect">
            <a:avLst/>
          </a:prstGeom>
          <a:noFill/>
        </p:spPr>
        <p:txBody>
          <a:bodyPr wrap="none" rtlCol="0">
            <a:spAutoFit/>
          </a:bodyPr>
          <a:lstStyle/>
          <a:p>
            <a:r>
              <a:rPr kumimoji="1" lang="en-US" altLang="ja-JP" sz="2400" b="1" dirty="0" smtClean="0">
                <a:solidFill>
                  <a:srgbClr val="C00000"/>
                </a:solidFill>
              </a:rPr>
              <a:t>Socialization</a:t>
            </a:r>
            <a:endParaRPr kumimoji="1" lang="ja-JP" altLang="en-US" sz="2400" b="1" dirty="0">
              <a:solidFill>
                <a:srgbClr val="C00000"/>
              </a:solidFill>
            </a:endParaRPr>
          </a:p>
        </p:txBody>
      </p:sp>
      <p:sp>
        <p:nvSpPr>
          <p:cNvPr id="8" name="テキスト ボックス 7"/>
          <p:cNvSpPr txBox="1"/>
          <p:nvPr/>
        </p:nvSpPr>
        <p:spPr>
          <a:xfrm>
            <a:off x="0" y="4509120"/>
            <a:ext cx="2045112" cy="461665"/>
          </a:xfrm>
          <a:prstGeom prst="rect">
            <a:avLst/>
          </a:prstGeom>
          <a:noFill/>
        </p:spPr>
        <p:txBody>
          <a:bodyPr wrap="none" rtlCol="0">
            <a:spAutoFit/>
          </a:bodyPr>
          <a:lstStyle/>
          <a:p>
            <a:r>
              <a:rPr kumimoji="1" lang="en-US" altLang="ja-JP" sz="2400" b="1" dirty="0" smtClean="0">
                <a:solidFill>
                  <a:srgbClr val="C00000"/>
                </a:solidFill>
              </a:rPr>
              <a:t>Internalization</a:t>
            </a:r>
            <a:endParaRPr kumimoji="1" lang="ja-JP" altLang="en-US" sz="2400" b="1" dirty="0">
              <a:solidFill>
                <a:srgbClr val="C00000"/>
              </a:solidFill>
            </a:endParaRPr>
          </a:p>
        </p:txBody>
      </p:sp>
      <p:sp>
        <p:nvSpPr>
          <p:cNvPr id="9" name="テキスト ボックス 8"/>
          <p:cNvSpPr txBox="1"/>
          <p:nvPr/>
        </p:nvSpPr>
        <p:spPr>
          <a:xfrm>
            <a:off x="3483091" y="3212976"/>
            <a:ext cx="1831271" cy="461665"/>
          </a:xfrm>
          <a:prstGeom prst="rect">
            <a:avLst/>
          </a:prstGeom>
          <a:noFill/>
        </p:spPr>
        <p:txBody>
          <a:bodyPr wrap="none" rtlCol="0">
            <a:spAutoFit/>
          </a:bodyPr>
          <a:lstStyle/>
          <a:p>
            <a:r>
              <a:rPr kumimoji="1" lang="en-US" altLang="ja-JP" sz="2400" b="1" dirty="0" smtClean="0">
                <a:solidFill>
                  <a:srgbClr val="C00000"/>
                </a:solidFill>
              </a:rPr>
              <a:t>Combination</a:t>
            </a:r>
            <a:endParaRPr kumimoji="1" lang="ja-JP" altLang="en-US" sz="2400" b="1" dirty="0">
              <a:solidFill>
                <a:srgbClr val="C00000"/>
              </a:solidFill>
            </a:endParaRPr>
          </a:p>
        </p:txBody>
      </p:sp>
      <p:sp>
        <p:nvSpPr>
          <p:cNvPr id="10" name="テキスト ボックス 9"/>
          <p:cNvSpPr txBox="1"/>
          <p:nvPr/>
        </p:nvSpPr>
        <p:spPr>
          <a:xfrm>
            <a:off x="3059832" y="2010230"/>
            <a:ext cx="2092881" cy="461665"/>
          </a:xfrm>
          <a:prstGeom prst="rect">
            <a:avLst/>
          </a:prstGeom>
          <a:noFill/>
        </p:spPr>
        <p:txBody>
          <a:bodyPr wrap="none" rtlCol="0">
            <a:spAutoFit/>
          </a:bodyPr>
          <a:lstStyle/>
          <a:p>
            <a:r>
              <a:rPr lang="en-US" altLang="ja-JP" sz="2400" b="1" dirty="0" smtClean="0">
                <a:solidFill>
                  <a:srgbClr val="C00000"/>
                </a:solidFill>
              </a:rPr>
              <a:t>Externalization</a:t>
            </a:r>
            <a:endParaRPr kumimoji="1" lang="ja-JP" altLang="en-US" sz="2400" b="1" dirty="0">
              <a:solidFill>
                <a:srgbClr val="C00000"/>
              </a:solidFill>
            </a:endParaRPr>
          </a:p>
        </p:txBody>
      </p:sp>
      <p:sp>
        <p:nvSpPr>
          <p:cNvPr id="6" name="スライド番号プレースホルダー 5"/>
          <p:cNvSpPr>
            <a:spLocks noGrp="1"/>
          </p:cNvSpPr>
          <p:nvPr>
            <p:ph type="sldNum" sz="quarter" idx="12"/>
          </p:nvPr>
        </p:nvSpPr>
        <p:spPr/>
        <p:txBody>
          <a:bodyPr/>
          <a:lstStyle/>
          <a:p>
            <a:fld id="{D08E75B0-1F7F-48CC-B935-DF25C6E854AD}" type="slidenum">
              <a:rPr kumimoji="1" lang="ja-JP" altLang="en-US" smtClean="0"/>
              <a:t>6</a:t>
            </a:fld>
            <a:endParaRPr kumimoji="1" lang="ja-JP" altLang="en-US"/>
          </a:p>
        </p:txBody>
      </p:sp>
    </p:spTree>
    <p:extLst>
      <p:ext uri="{BB962C8B-B14F-4D97-AF65-F5344CB8AC3E}">
        <p14:creationId xmlns:p14="http://schemas.microsoft.com/office/powerpoint/2010/main" val="2605996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148064" y="2420888"/>
            <a:ext cx="3538736" cy="4248472"/>
          </a:xfrm>
        </p:spPr>
        <p:txBody>
          <a:bodyPr>
            <a:noAutofit/>
          </a:bodyPr>
          <a:lstStyle/>
          <a:p>
            <a:pPr algn="l"/>
            <a:r>
              <a:rPr lang="en-US" altLang="ja-JP" sz="2400" dirty="0" err="1"/>
              <a:t>Ohtaka</a:t>
            </a:r>
            <a:r>
              <a:rPr lang="en-US" altLang="ja-JP" sz="2400" dirty="0"/>
              <a:t>, Ito, </a:t>
            </a:r>
            <a:r>
              <a:rPr lang="en-US" altLang="ja-JP" sz="2400" dirty="0" err="1"/>
              <a:t>Kodaira</a:t>
            </a:r>
            <a:r>
              <a:rPr lang="en-US" altLang="ja-JP" sz="2400" dirty="0"/>
              <a:t>, </a:t>
            </a:r>
            <a:r>
              <a:rPr lang="en-US" altLang="ja-JP" sz="2400" dirty="0" smtClean="0"/>
              <a:t> </a:t>
            </a:r>
            <a:r>
              <a:rPr lang="en-US" altLang="ja-JP" sz="2400" dirty="0"/>
              <a:t>(2010) revealed the structure of </a:t>
            </a:r>
            <a:r>
              <a:rPr lang="en-US" altLang="ja-JP" sz="2400" dirty="0" err="1"/>
              <a:t>Tojisha</a:t>
            </a:r>
            <a:r>
              <a:rPr lang="en-US" altLang="ja-JP" sz="2400" dirty="0"/>
              <a:t> </a:t>
            </a:r>
            <a:r>
              <a:rPr lang="en-US" altLang="ja-JP" sz="2400" dirty="0" err="1"/>
              <a:t>Kenkyu</a:t>
            </a:r>
            <a:r>
              <a:rPr lang="en-US" altLang="ja-JP" sz="2400" dirty="0"/>
              <a:t> study reports of people with mental illness at Urakawa Bethel House by analyzing a book, entitled ‘Life you feel helpless with peace of mind.’  The report structure was identical to the patterns of scientific papers. </a:t>
            </a:r>
            <a:br>
              <a:rPr lang="en-US" altLang="ja-JP" sz="2400" dirty="0"/>
            </a:br>
            <a:endParaRPr kumimoji="1" lang="ja-JP" altLang="en-US"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9" y="2564904"/>
            <a:ext cx="4699506" cy="528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8" y="0"/>
            <a:ext cx="6516216" cy="218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1259632" y="3746617"/>
            <a:ext cx="1231427" cy="461665"/>
          </a:xfrm>
          <a:prstGeom prst="rect">
            <a:avLst/>
          </a:prstGeom>
          <a:noFill/>
        </p:spPr>
        <p:txBody>
          <a:bodyPr wrap="none" rtlCol="0">
            <a:spAutoFit/>
          </a:bodyPr>
          <a:lstStyle/>
          <a:p>
            <a:r>
              <a:rPr kumimoji="1" lang="en-US" altLang="ja-JP" sz="2400" b="1" dirty="0" smtClean="0">
                <a:solidFill>
                  <a:srgbClr val="C00000"/>
                </a:solidFill>
              </a:rPr>
              <a:t>Purpose</a:t>
            </a:r>
            <a:endParaRPr kumimoji="1" lang="ja-JP" altLang="en-US" sz="2400" b="1" dirty="0">
              <a:solidFill>
                <a:srgbClr val="C00000"/>
              </a:solidFill>
            </a:endParaRPr>
          </a:p>
        </p:txBody>
      </p:sp>
      <p:sp>
        <p:nvSpPr>
          <p:cNvPr id="10" name="テキスト ボックス 9"/>
          <p:cNvSpPr txBox="1"/>
          <p:nvPr/>
        </p:nvSpPr>
        <p:spPr>
          <a:xfrm>
            <a:off x="2272574" y="3212976"/>
            <a:ext cx="1576072" cy="461665"/>
          </a:xfrm>
          <a:prstGeom prst="rect">
            <a:avLst/>
          </a:prstGeom>
          <a:noFill/>
        </p:spPr>
        <p:txBody>
          <a:bodyPr wrap="none" rtlCol="0">
            <a:spAutoFit/>
          </a:bodyPr>
          <a:lstStyle/>
          <a:p>
            <a:r>
              <a:rPr kumimoji="1" lang="en-US" altLang="ja-JP" sz="2400" b="1" dirty="0" smtClean="0">
                <a:solidFill>
                  <a:srgbClr val="C00000"/>
                </a:solidFill>
              </a:rPr>
              <a:t>Conclusion</a:t>
            </a:r>
            <a:endParaRPr kumimoji="1" lang="ja-JP" altLang="en-US" sz="2400" b="1" dirty="0">
              <a:solidFill>
                <a:srgbClr val="C00000"/>
              </a:solidFill>
            </a:endParaRPr>
          </a:p>
        </p:txBody>
      </p:sp>
      <p:sp>
        <p:nvSpPr>
          <p:cNvPr id="11" name="テキスト ボックス 10"/>
          <p:cNvSpPr txBox="1"/>
          <p:nvPr/>
        </p:nvSpPr>
        <p:spPr>
          <a:xfrm>
            <a:off x="2776351" y="4375446"/>
            <a:ext cx="1523174" cy="461665"/>
          </a:xfrm>
          <a:prstGeom prst="rect">
            <a:avLst/>
          </a:prstGeom>
          <a:noFill/>
        </p:spPr>
        <p:txBody>
          <a:bodyPr wrap="none" rtlCol="0">
            <a:spAutoFit/>
          </a:bodyPr>
          <a:lstStyle/>
          <a:p>
            <a:r>
              <a:rPr kumimoji="1" lang="en-US" altLang="ja-JP" sz="2400" b="1" dirty="0" smtClean="0">
                <a:solidFill>
                  <a:srgbClr val="C00000"/>
                </a:solidFill>
              </a:rPr>
              <a:t>Discussion</a:t>
            </a:r>
            <a:endParaRPr kumimoji="1" lang="ja-JP" altLang="en-US" sz="2400" b="1" dirty="0">
              <a:solidFill>
                <a:srgbClr val="C00000"/>
              </a:solidFill>
            </a:endParaRPr>
          </a:p>
        </p:txBody>
      </p:sp>
      <p:sp>
        <p:nvSpPr>
          <p:cNvPr id="12" name="テキスト ボックス 11"/>
          <p:cNvSpPr txBox="1"/>
          <p:nvPr/>
        </p:nvSpPr>
        <p:spPr>
          <a:xfrm>
            <a:off x="827583" y="5949280"/>
            <a:ext cx="1210075" cy="461665"/>
          </a:xfrm>
          <a:prstGeom prst="rect">
            <a:avLst/>
          </a:prstGeom>
          <a:noFill/>
        </p:spPr>
        <p:txBody>
          <a:bodyPr wrap="none" rtlCol="0">
            <a:spAutoFit/>
          </a:bodyPr>
          <a:lstStyle/>
          <a:p>
            <a:r>
              <a:rPr lang="en-US" altLang="ja-JP" sz="2400" b="1" dirty="0" smtClean="0">
                <a:solidFill>
                  <a:srgbClr val="C00000"/>
                </a:solidFill>
              </a:rPr>
              <a:t>Method</a:t>
            </a:r>
            <a:endParaRPr kumimoji="1" lang="ja-JP" altLang="en-US" sz="2400" b="1" dirty="0">
              <a:solidFill>
                <a:srgbClr val="C00000"/>
              </a:solidFill>
            </a:endParaRPr>
          </a:p>
        </p:txBody>
      </p:sp>
      <p:sp>
        <p:nvSpPr>
          <p:cNvPr id="13" name="テキスト ボックス 12"/>
          <p:cNvSpPr txBox="1"/>
          <p:nvPr/>
        </p:nvSpPr>
        <p:spPr>
          <a:xfrm>
            <a:off x="3500818" y="5301208"/>
            <a:ext cx="1103507" cy="461665"/>
          </a:xfrm>
          <a:prstGeom prst="rect">
            <a:avLst/>
          </a:prstGeom>
          <a:noFill/>
        </p:spPr>
        <p:txBody>
          <a:bodyPr wrap="none" rtlCol="0">
            <a:spAutoFit/>
          </a:bodyPr>
          <a:lstStyle/>
          <a:p>
            <a:r>
              <a:rPr kumimoji="1" lang="en-US" altLang="ja-JP" sz="2400" b="1" dirty="0" smtClean="0">
                <a:solidFill>
                  <a:srgbClr val="C00000"/>
                </a:solidFill>
              </a:rPr>
              <a:t>Results</a:t>
            </a:r>
            <a:endParaRPr kumimoji="1" lang="ja-JP" altLang="en-US" sz="2400" b="1" dirty="0">
              <a:solidFill>
                <a:srgbClr val="C00000"/>
              </a:solidFill>
            </a:endParaRPr>
          </a:p>
        </p:txBody>
      </p:sp>
      <p:sp>
        <p:nvSpPr>
          <p:cNvPr id="14" name="テキスト ボックス 13"/>
          <p:cNvSpPr txBox="1"/>
          <p:nvPr/>
        </p:nvSpPr>
        <p:spPr>
          <a:xfrm>
            <a:off x="3346626" y="3992214"/>
            <a:ext cx="1022459" cy="461665"/>
          </a:xfrm>
          <a:prstGeom prst="rect">
            <a:avLst/>
          </a:prstGeom>
          <a:noFill/>
        </p:spPr>
        <p:txBody>
          <a:bodyPr wrap="none" rtlCol="0">
            <a:spAutoFit/>
          </a:bodyPr>
          <a:lstStyle/>
          <a:p>
            <a:r>
              <a:rPr kumimoji="1" lang="en-US" altLang="ja-JP" sz="2400" b="1" dirty="0" smtClean="0">
                <a:solidFill>
                  <a:srgbClr val="C00000"/>
                </a:solidFill>
              </a:rPr>
              <a:t>Profile</a:t>
            </a:r>
            <a:endParaRPr kumimoji="1" lang="ja-JP" altLang="en-US" sz="2400" b="1" dirty="0">
              <a:solidFill>
                <a:srgbClr val="C00000"/>
              </a:solidFill>
            </a:endParaRPr>
          </a:p>
        </p:txBody>
      </p:sp>
      <p:sp>
        <p:nvSpPr>
          <p:cNvPr id="15" name="スライド番号プレースホルダー 14"/>
          <p:cNvSpPr>
            <a:spLocks noGrp="1"/>
          </p:cNvSpPr>
          <p:nvPr>
            <p:ph type="sldNum" sz="quarter" idx="12"/>
          </p:nvPr>
        </p:nvSpPr>
        <p:spPr/>
        <p:txBody>
          <a:bodyPr/>
          <a:lstStyle/>
          <a:p>
            <a:fld id="{D08E75B0-1F7F-48CC-B935-DF25C6E854AD}" type="slidenum">
              <a:rPr kumimoji="1" lang="ja-JP" altLang="en-US" smtClean="0"/>
              <a:t>7</a:t>
            </a:fld>
            <a:endParaRPr kumimoji="1" lang="ja-JP" altLang="en-US"/>
          </a:p>
        </p:txBody>
      </p:sp>
    </p:spTree>
    <p:extLst>
      <p:ext uri="{BB962C8B-B14F-4D97-AF65-F5344CB8AC3E}">
        <p14:creationId xmlns:p14="http://schemas.microsoft.com/office/powerpoint/2010/main" val="2733452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560" y="2631138"/>
            <a:ext cx="8496944" cy="42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690" y="3290603"/>
            <a:ext cx="2661238" cy="143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4624"/>
            <a:ext cx="282384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3059832" y="274638"/>
            <a:ext cx="6084168" cy="2578298"/>
          </a:xfrm>
        </p:spPr>
        <p:txBody>
          <a:bodyPr>
            <a:noAutofit/>
          </a:bodyPr>
          <a:lstStyle/>
          <a:p>
            <a:pPr algn="l"/>
            <a:r>
              <a:rPr lang="en-US" altLang="ja-JP" sz="2400" dirty="0" err="1" smtClean="0"/>
              <a:t>Ohtaka</a:t>
            </a:r>
            <a:r>
              <a:rPr lang="en-US" altLang="ja-JP" sz="2400" dirty="0"/>
              <a:t>, Ito and </a:t>
            </a:r>
            <a:r>
              <a:rPr lang="en-US" altLang="ja-JP" sz="2400" dirty="0" err="1"/>
              <a:t>Kodaira</a:t>
            </a:r>
            <a:r>
              <a:rPr lang="en-US" altLang="ja-JP" sz="2400" dirty="0"/>
              <a:t> (2010) analyzed the website, “The Room of </a:t>
            </a:r>
            <a:r>
              <a:rPr lang="en-US" altLang="ja-JP" sz="2400" dirty="0" err="1"/>
              <a:t>Tojisha</a:t>
            </a:r>
            <a:r>
              <a:rPr lang="en-US" altLang="ja-JP" sz="2400" dirty="0"/>
              <a:t> </a:t>
            </a:r>
            <a:r>
              <a:rPr lang="en-US" altLang="ja-JP" sz="2400" dirty="0" err="1"/>
              <a:t>Kenkyu</a:t>
            </a:r>
            <a:r>
              <a:rPr lang="en-US" altLang="ja-JP" sz="2400" dirty="0"/>
              <a:t> Studies,” which is also based on the activities at Urakawa Bethel House, and recognized the structure of recovery process by reclaiming stories of their suffering with peers. </a:t>
            </a:r>
            <a:br>
              <a:rPr lang="en-US" altLang="ja-JP" sz="2400" dirty="0"/>
            </a:br>
            <a:endParaRPr kumimoji="1" lang="ja-JP" altLang="en-US" sz="2400" dirty="0"/>
          </a:p>
        </p:txBody>
      </p:sp>
      <p:sp>
        <p:nvSpPr>
          <p:cNvPr id="12" name="テキスト ボックス 11"/>
          <p:cNvSpPr txBox="1"/>
          <p:nvPr/>
        </p:nvSpPr>
        <p:spPr>
          <a:xfrm>
            <a:off x="-180528" y="6040452"/>
            <a:ext cx="2111925" cy="523220"/>
          </a:xfrm>
          <a:prstGeom prst="rect">
            <a:avLst/>
          </a:prstGeom>
          <a:noFill/>
        </p:spPr>
        <p:txBody>
          <a:bodyPr wrap="none" rtlCol="0">
            <a:spAutoFit/>
          </a:bodyPr>
          <a:lstStyle/>
          <a:p>
            <a:r>
              <a:rPr kumimoji="1" lang="en-US" altLang="ja-JP" sz="2800" b="1" dirty="0" smtClean="0">
                <a:solidFill>
                  <a:srgbClr val="C00000"/>
                </a:solidFill>
              </a:rPr>
              <a:t>Self &amp; others</a:t>
            </a:r>
            <a:endParaRPr kumimoji="1" lang="ja-JP" altLang="en-US" b="1" dirty="0">
              <a:solidFill>
                <a:srgbClr val="C00000"/>
              </a:solidFill>
            </a:endParaRPr>
          </a:p>
        </p:txBody>
      </p:sp>
      <p:sp>
        <p:nvSpPr>
          <p:cNvPr id="13" name="テキスト ボックス 12"/>
          <p:cNvSpPr txBox="1"/>
          <p:nvPr/>
        </p:nvSpPr>
        <p:spPr>
          <a:xfrm>
            <a:off x="4572000" y="6040452"/>
            <a:ext cx="1502655" cy="523220"/>
          </a:xfrm>
          <a:prstGeom prst="rect">
            <a:avLst/>
          </a:prstGeom>
          <a:noFill/>
        </p:spPr>
        <p:txBody>
          <a:bodyPr wrap="none" rtlCol="0">
            <a:spAutoFit/>
          </a:bodyPr>
          <a:lstStyle/>
          <a:p>
            <a:r>
              <a:rPr lang="en-US" altLang="ja-JP" sz="2800" b="1" dirty="0" smtClean="0">
                <a:solidFill>
                  <a:srgbClr val="C00000"/>
                </a:solidFill>
              </a:rPr>
              <a:t>Urakawa</a:t>
            </a:r>
            <a:endParaRPr kumimoji="1" lang="ja-JP" altLang="en-US" b="1" dirty="0">
              <a:solidFill>
                <a:srgbClr val="C00000"/>
              </a:solidFill>
            </a:endParaRPr>
          </a:p>
        </p:txBody>
      </p:sp>
      <p:sp>
        <p:nvSpPr>
          <p:cNvPr id="14" name="テキスト ボックス 13"/>
          <p:cNvSpPr txBox="1"/>
          <p:nvPr/>
        </p:nvSpPr>
        <p:spPr>
          <a:xfrm>
            <a:off x="5004048" y="2588909"/>
            <a:ext cx="2751010" cy="523220"/>
          </a:xfrm>
          <a:prstGeom prst="rect">
            <a:avLst/>
          </a:prstGeom>
          <a:noFill/>
        </p:spPr>
        <p:txBody>
          <a:bodyPr wrap="none" rtlCol="0">
            <a:spAutoFit/>
          </a:bodyPr>
          <a:lstStyle/>
          <a:p>
            <a:r>
              <a:rPr kumimoji="1" lang="en-US" altLang="ja-JP" sz="2800" b="1" dirty="0" smtClean="0">
                <a:solidFill>
                  <a:srgbClr val="C00000"/>
                </a:solidFill>
              </a:rPr>
              <a:t>Hardship &amp; Peers</a:t>
            </a:r>
            <a:endParaRPr kumimoji="1" lang="ja-JP" altLang="en-US" b="1" dirty="0">
              <a:solidFill>
                <a:srgbClr val="C00000"/>
              </a:solidFill>
            </a:endParaRPr>
          </a:p>
        </p:txBody>
      </p:sp>
      <p:sp>
        <p:nvSpPr>
          <p:cNvPr id="15" name="テキスト ボックス 14"/>
          <p:cNvSpPr txBox="1"/>
          <p:nvPr/>
        </p:nvSpPr>
        <p:spPr>
          <a:xfrm>
            <a:off x="7215771" y="4797152"/>
            <a:ext cx="1324402" cy="523220"/>
          </a:xfrm>
          <a:prstGeom prst="rect">
            <a:avLst/>
          </a:prstGeom>
          <a:noFill/>
        </p:spPr>
        <p:txBody>
          <a:bodyPr wrap="none" rtlCol="0">
            <a:spAutoFit/>
          </a:bodyPr>
          <a:lstStyle/>
          <a:p>
            <a:r>
              <a:rPr kumimoji="1" lang="en-US" altLang="ja-JP" sz="2800" b="1" dirty="0" smtClean="0">
                <a:solidFill>
                  <a:srgbClr val="C00000"/>
                </a:solidFill>
              </a:rPr>
              <a:t>Disease</a:t>
            </a:r>
            <a:endParaRPr kumimoji="1" lang="ja-JP" altLang="en-US" b="1" dirty="0">
              <a:solidFill>
                <a:srgbClr val="C00000"/>
              </a:solidFill>
            </a:endParaRPr>
          </a:p>
        </p:txBody>
      </p:sp>
      <p:sp>
        <p:nvSpPr>
          <p:cNvPr id="7" name="スライド番号プレースホルダー 6"/>
          <p:cNvSpPr>
            <a:spLocks noGrp="1"/>
          </p:cNvSpPr>
          <p:nvPr>
            <p:ph type="sldNum" sz="quarter" idx="12"/>
          </p:nvPr>
        </p:nvSpPr>
        <p:spPr/>
        <p:txBody>
          <a:bodyPr/>
          <a:lstStyle/>
          <a:p>
            <a:fld id="{D08E75B0-1F7F-48CC-B935-DF25C6E854AD}" type="slidenum">
              <a:rPr kumimoji="1" lang="ja-JP" altLang="en-US" smtClean="0"/>
              <a:t>8</a:t>
            </a:fld>
            <a:endParaRPr kumimoji="1" lang="ja-JP" altLang="en-US"/>
          </a:p>
        </p:txBody>
      </p:sp>
    </p:spTree>
    <p:extLst>
      <p:ext uri="{BB962C8B-B14F-4D97-AF65-F5344CB8AC3E}">
        <p14:creationId xmlns:p14="http://schemas.microsoft.com/office/powerpoint/2010/main" val="3422361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188640"/>
            <a:ext cx="2699792" cy="908720"/>
          </a:xfrm>
        </p:spPr>
        <p:txBody>
          <a:bodyPr>
            <a:normAutofit/>
          </a:bodyPr>
          <a:lstStyle/>
          <a:p>
            <a:pPr algn="l"/>
            <a:r>
              <a:rPr lang="en-US" altLang="ja-JP" dirty="0" smtClean="0"/>
              <a:t>Purpose</a:t>
            </a:r>
            <a:endParaRPr kumimoji="1" lang="ja-JP" altLang="en-US" dirty="0"/>
          </a:p>
        </p:txBody>
      </p:sp>
      <p:sp>
        <p:nvSpPr>
          <p:cNvPr id="3" name="コンテンツ プレースホルダー 2"/>
          <p:cNvSpPr>
            <a:spLocks noGrp="1"/>
          </p:cNvSpPr>
          <p:nvPr>
            <p:ph idx="1"/>
          </p:nvPr>
        </p:nvSpPr>
        <p:spPr>
          <a:xfrm>
            <a:off x="0" y="980728"/>
            <a:ext cx="9108504" cy="5832648"/>
          </a:xfrm>
        </p:spPr>
        <p:txBody>
          <a:bodyPr>
            <a:noAutofit/>
          </a:bodyPr>
          <a:lstStyle/>
          <a:p>
            <a:pPr marL="0" indent="0">
              <a:buNone/>
            </a:pPr>
            <a:r>
              <a:rPr lang="ja-JP" altLang="en-US" dirty="0"/>
              <a:t>　</a:t>
            </a:r>
            <a:r>
              <a:rPr lang="en-US" altLang="ja-JP" dirty="0"/>
              <a:t>The aim of the present study is to reveal the process of </a:t>
            </a:r>
            <a:r>
              <a:rPr lang="en-US" altLang="ja-JP" dirty="0" smtClean="0"/>
              <a:t>recovery and discovery </a:t>
            </a:r>
            <a:r>
              <a:rPr lang="en-US" altLang="ja-JP" dirty="0"/>
              <a:t>in the </a:t>
            </a:r>
            <a:r>
              <a:rPr lang="en-US" altLang="ja-JP" i="1" dirty="0" err="1"/>
              <a:t>Tojisha</a:t>
            </a:r>
            <a:r>
              <a:rPr lang="en-US" altLang="ja-JP" i="1" dirty="0"/>
              <a:t> </a:t>
            </a:r>
            <a:r>
              <a:rPr lang="en-US" altLang="ja-JP" i="1" dirty="0" err="1"/>
              <a:t>Kenkyu</a:t>
            </a:r>
            <a:r>
              <a:rPr lang="en-US" altLang="ja-JP" i="1" dirty="0"/>
              <a:t> </a:t>
            </a:r>
            <a:r>
              <a:rPr lang="en-US" altLang="ja-JP" dirty="0"/>
              <a:t>studies more deeply by a text mining analysis of expressions written in the books edited by </a:t>
            </a:r>
            <a:r>
              <a:rPr lang="en-US" altLang="ja-JP" i="1" dirty="0"/>
              <a:t>Urakawa Bethel House</a:t>
            </a:r>
            <a:r>
              <a:rPr lang="en-US" altLang="ja-JP" i="1" dirty="0" smtClean="0"/>
              <a:t>.</a:t>
            </a:r>
            <a:endParaRPr lang="en-US" altLang="ja-JP" sz="1800" dirty="0"/>
          </a:p>
          <a:p>
            <a:pPr marL="0" indent="0">
              <a:buNone/>
            </a:pPr>
            <a:r>
              <a:rPr lang="ja-JP" altLang="en-US" sz="1800" dirty="0" smtClean="0"/>
              <a:t>べてる</a:t>
            </a:r>
            <a:r>
              <a:rPr lang="ja-JP" altLang="en-US" sz="1800" dirty="0"/>
              <a:t>しあわせ研究所・向谷地生</a:t>
            </a:r>
            <a:r>
              <a:rPr lang="ja-JP" altLang="en-US" sz="1800" dirty="0" smtClean="0"/>
              <a:t>良 </a:t>
            </a:r>
            <a:r>
              <a:rPr lang="en-US" altLang="ja-JP" sz="2000" dirty="0" smtClean="0"/>
              <a:t>『</a:t>
            </a:r>
            <a:r>
              <a:rPr lang="ja-JP" altLang="en-US" sz="2000" dirty="0"/>
              <a:t>レッツ！当事者研究</a:t>
            </a:r>
            <a:r>
              <a:rPr lang="en-US" altLang="ja-JP" sz="2000" dirty="0"/>
              <a:t>』 </a:t>
            </a:r>
            <a:r>
              <a:rPr lang="en-US" altLang="ja-JP" sz="1800" dirty="0"/>
              <a:t>NPO</a:t>
            </a:r>
            <a:r>
              <a:rPr lang="ja-JP" altLang="en-US" sz="1800" dirty="0"/>
              <a:t>法人</a:t>
            </a:r>
            <a:r>
              <a:rPr lang="ja-JP" altLang="en-US" sz="1800" dirty="0" smtClean="0"/>
              <a:t>コンボ</a:t>
            </a:r>
            <a:endParaRPr lang="en-US" altLang="ja-JP" sz="1800" dirty="0" smtClean="0"/>
          </a:p>
          <a:p>
            <a:pPr marL="0" indent="0">
              <a:buNone/>
            </a:pPr>
            <a:r>
              <a:rPr lang="en-US" altLang="ja-JP" sz="1800" dirty="0"/>
              <a:t> </a:t>
            </a:r>
            <a:r>
              <a:rPr lang="en-US" altLang="ja-JP" sz="1800" dirty="0" smtClean="0"/>
              <a:t>   </a:t>
            </a:r>
            <a:r>
              <a:rPr lang="ja-JP" altLang="en-US" sz="1800" dirty="0" smtClean="0"/>
              <a:t>・第１巻（</a:t>
            </a:r>
            <a:r>
              <a:rPr lang="en-US" altLang="ja-JP" sz="1800" dirty="0" smtClean="0"/>
              <a:t>2009</a:t>
            </a:r>
            <a:r>
              <a:rPr lang="ja-JP" altLang="en-US" sz="1800" dirty="0" smtClean="0"/>
              <a:t>年）  ・第２巻（</a:t>
            </a:r>
            <a:r>
              <a:rPr lang="en-US" altLang="ja-JP" sz="1800" dirty="0" smtClean="0"/>
              <a:t>2011</a:t>
            </a:r>
            <a:r>
              <a:rPr lang="ja-JP" altLang="en-US" sz="1800" dirty="0" smtClean="0"/>
              <a:t>年）</a:t>
            </a:r>
            <a:endParaRPr lang="en-US" altLang="ja-JP" sz="1800" dirty="0" smtClean="0"/>
          </a:p>
          <a:p>
            <a:pPr marL="0" indent="0">
              <a:buNone/>
            </a:pPr>
            <a:r>
              <a:rPr lang="ja-JP" altLang="en-US" dirty="0"/>
              <a:t>　</a:t>
            </a:r>
            <a:r>
              <a:rPr lang="ja-JP" altLang="en-US" dirty="0" smtClean="0"/>
              <a:t>　</a:t>
            </a:r>
            <a:endParaRPr lang="en-US" altLang="ja-JP"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960838"/>
            <a:ext cx="2156370" cy="26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DCIM\101CANON\IMG_0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49080"/>
            <a:ext cx="3528392"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D08E75B0-1F7F-48CC-B935-DF25C6E854AD}" type="slidenum">
              <a:rPr kumimoji="1" lang="ja-JP" altLang="en-US" smtClean="0"/>
              <a:t>9</a:t>
            </a:fld>
            <a:endParaRPr kumimoji="1" lang="ja-JP" alt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149080"/>
            <a:ext cx="2016224" cy="25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470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938</Words>
  <Application>Microsoft Office PowerPoint</Application>
  <PresentationFormat>画面に合わせる (4:3)</PresentationFormat>
  <Paragraphs>92</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ＭＳ Ｐゴシック</vt:lpstr>
      <vt:lpstr>Arial</vt:lpstr>
      <vt:lpstr>Calibri</vt:lpstr>
      <vt:lpstr>Wingdings</vt:lpstr>
      <vt:lpstr>Office ​​テーマ</vt:lpstr>
      <vt:lpstr> Visualization of Tojisha Kenkyu studies: A text mining approach to recovery (and discovery) Tomoe Kodaira (Seirei Christopher University) Takehiko Ito (Wako University)  19th East Asian Forum of Nursing Scholars (EAFONS 2016) Poster Session 0103 Session Category: Psychiatric and mental health nursing March 14, 15:00-15:30, 2016 Makuhari, Chiba, Japan </vt:lpstr>
      <vt:lpstr>Problem: What is Tojisha Kenkyu  (Self-directed research)?</vt:lpstr>
      <vt:lpstr>Bethel Festival &amp;　 National Conference  of Tojisha Kenkyu　　Aug 2014</vt:lpstr>
      <vt:lpstr>Steps necessary to conduct Tojisha Kenkyu (self-directed research)</vt:lpstr>
      <vt:lpstr>A book of ethnography of Urakawa Bethel people 中村（20）　　Nakamura（2013）</vt:lpstr>
      <vt:lpstr>Tojisha Kenkyu &amp; SECI model (Ito, 2011)</vt:lpstr>
      <vt:lpstr>Ohtaka, Ito, Kodaira,  (2010) revealed the structure of Tojisha Kenkyu study reports of people with mental illness at Urakawa Bethel House by analyzing a book, entitled ‘Life you feel helpless with peace of mind.’  The report structure was identical to the patterns of scientific papers.  </vt:lpstr>
      <vt:lpstr>Ohtaka, Ito and Kodaira (2010) analyzed the website, “The Room of Tojisha Kenkyu Studies,” which is also based on the activities at Urakawa Bethel House, and recognized the structure of recovery process by reclaiming stories of their suffering with peers.  </vt:lpstr>
      <vt:lpstr>Purpose</vt:lpstr>
      <vt:lpstr>Method</vt:lpstr>
      <vt:lpstr>Results: (1) Basic Statistics</vt:lpstr>
      <vt:lpstr>Results: (2) Word Frequency Analysis</vt:lpstr>
      <vt:lpstr>Results: (3) Positive-Negative Analysis</vt:lpstr>
      <vt:lpstr>Discussion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Visualization of Tojisha Kenkyu studies: A text mining approach   19th East Asian Forum of Nursing Scholars (EAFONS 2016) Poster Session 0103 Session Category: Psychiatric and mental health nursing March 14, 15:00-15:30</dc:title>
  <dc:creator>Ito</dc:creator>
  <cp:lastModifiedBy>P-Gakka</cp:lastModifiedBy>
  <cp:revision>27</cp:revision>
  <cp:lastPrinted>2016-03-09T07:20:43Z</cp:lastPrinted>
  <dcterms:created xsi:type="dcterms:W3CDTF">2016-02-14T02:26:31Z</dcterms:created>
  <dcterms:modified xsi:type="dcterms:W3CDTF">2016-03-16T02:08:41Z</dcterms:modified>
</cp:coreProperties>
</file>